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42">
          <p15:clr>
            <a:srgbClr val="A4A3A4"/>
          </p15:clr>
        </p15:guide>
        <p15:guide id="2" pos="43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43B38F-7EBC-4480-B7F5-C88C485237CC}">
  <a:tblStyle styleId="{EB43B38F-7EBC-4480-B7F5-C88C485237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6"/>
      </p:cViewPr>
      <p:guideLst>
        <p:guide orient="horz" pos="2042"/>
        <p:guide pos="43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54b71f97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54b71f97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9724ed35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9724ed35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9724ed35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9724ed35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9724ed3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9724ed3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Is the malware known to hide itself? </a:t>
            </a:r>
            <a:br>
              <a:rPr lang="en" sz="1200"/>
            </a:br>
            <a:r>
              <a:rPr lang="en" sz="1200">
                <a:solidFill>
                  <a:schemeClr val="dk1"/>
                </a:solidFill>
              </a:rPr>
              <a:t>(E.g., if it runs in-memory as opposed to from disk, it's hard to spot because AV can't catch it; sometimes source code is obfuscated or packed so it can't be as easily disassembled; etc.)</a:t>
            </a:r>
            <a:endParaRPr sz="12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br>
              <a:rPr lang="en" sz="1400">
                <a:solidFill>
                  <a:schemeClr val="dk1"/>
                </a:solidFill>
              </a:rPr>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9724ed35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9724ed35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9724ed3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9724ed3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a:solidFill>
                  <a:schemeClr val="dk1"/>
                </a:solidFill>
              </a:rPr>
              <a:t>Which OS/software versions are affected? (I.e., do we need to patch all our Windows systems? All our *nix systems? Only the FreeBSD ones? Only Macs? etc.)</a:t>
            </a:r>
            <a:endParaRPr sz="1200">
              <a:solidFill>
                <a:schemeClr val="dk1"/>
              </a:solidFill>
            </a:endParaRPr>
          </a:p>
          <a:p>
            <a:pPr marL="457200" lvl="0" indent="-304800" algn="l" rtl="0">
              <a:spcBef>
                <a:spcPts val="0"/>
              </a:spcBef>
              <a:spcAft>
                <a:spcPts val="0"/>
              </a:spcAft>
              <a:buClr>
                <a:schemeClr val="dk1"/>
              </a:buClr>
              <a:buSzPts val="1200"/>
              <a:buChar char="-"/>
            </a:pPr>
            <a:r>
              <a:rPr lang="en" sz="1200">
                <a:solidFill>
                  <a:schemeClr val="dk1"/>
                </a:solidFill>
              </a:rPr>
              <a:t>For severity and timelines (E.g.if your malware only affects Dell machines made before 2000, you probably don't need to patch. If it only affects older Windows 7 machines, you definitely should patch (or upgrade), but your data servers aren't running Windows 8, so it's "medium" priority. If it affects all Red Hat Linux machines in existent, like the new Mutagen Astronomy, do it tomorrow.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9724ed35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9724ed35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Quarantine: </a:t>
            </a:r>
            <a:br>
              <a:rPr lang="en" sz="1200"/>
            </a:br>
            <a:r>
              <a:rPr lang="en" sz="1200">
                <a:solidFill>
                  <a:schemeClr val="dk1"/>
                </a:solidFill>
              </a:rPr>
              <a:t> - E.g., "Turn off your Internet connections; backup your personal data to an external hard drive; if applicable, use _X_ or _Y_ tool to remove the malware; do these things to verify it's removed; etc.", this isn't hard to come up with</a:t>
            </a:r>
            <a:br>
              <a:rPr lang="en" sz="1200">
                <a:solidFill>
                  <a:schemeClr val="dk1"/>
                </a:solidFill>
              </a:rPr>
            </a:br>
            <a:endParaRPr sz="1200">
              <a:solidFill>
                <a:schemeClr val="dk1"/>
              </a:solidFill>
            </a:endParaRPr>
          </a:p>
          <a:p>
            <a:pPr marL="0" lvl="0" indent="0" algn="l" rtl="0">
              <a:spcBef>
                <a:spcPts val="0"/>
              </a:spcBef>
              <a:spcAft>
                <a:spcPts val="0"/>
              </a:spcAft>
              <a:buNone/>
            </a:pPr>
            <a:r>
              <a:rPr lang="en" sz="1200">
                <a:solidFill>
                  <a:schemeClr val="dk1"/>
                </a:solidFill>
              </a:rPr>
              <a:t>Escalation: </a:t>
            </a:r>
            <a:endParaRPr sz="1200">
              <a:solidFill>
                <a:schemeClr val="dk1"/>
              </a:solidFill>
            </a:endParaRPr>
          </a:p>
          <a:p>
            <a:pPr marL="0" lvl="0" indent="0" algn="l" rtl="0">
              <a:spcBef>
                <a:spcPts val="0"/>
              </a:spcBef>
              <a:spcAft>
                <a:spcPts val="0"/>
              </a:spcAft>
              <a:buNone/>
            </a:pPr>
            <a:r>
              <a:rPr lang="en" sz="1200">
                <a:solidFill>
                  <a:schemeClr val="dk1"/>
                </a:solidFill>
              </a:rPr>
              <a:t>- E.g. "Follow the steps in *Quarantine*, then report your IP Address and Browser History to your SecOps team,etc.” </a:t>
            </a:r>
            <a:br>
              <a:rPr lang="en" sz="1200">
                <a:solidFill>
                  <a:schemeClr val="dk1"/>
                </a:solidFill>
              </a:rPr>
            </a:b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54b71f97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54b71f97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54b71f97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54b71f97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54b71f97a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54b71f97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54b71f97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54b71f97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54b71f97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54b71f9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54b71f97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54b71f97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54b71f97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54b71f97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4b71f97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54b71f97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54b71f97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54b71f97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54b71f97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54b71f97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53a8cb0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53a8cb0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54b71f97a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54b71f97a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54b71f97a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54b71f97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5497cc35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5497cc35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9724ed35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9724ed35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54b71f97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54b71f97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1-2 minutes to summarize each malware on the list.</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ybersecurity Title and Subtitle " type="title">
  <p:cSld name="TITLE">
    <p:spTree>
      <p:nvGrpSpPr>
        <p:cNvPr id="1" name="Shape 7"/>
        <p:cNvGrpSpPr/>
        <p:nvPr/>
      </p:nvGrpSpPr>
      <p:grpSpPr>
        <a:xfrm>
          <a:off x="0" y="0"/>
          <a:ext cx="0" cy="0"/>
          <a:chOff x="0" y="0"/>
          <a:chExt cx="0" cy="0"/>
        </a:xfrm>
      </p:grpSpPr>
      <p:sp>
        <p:nvSpPr>
          <p:cNvPr id="8" name="Google Shape;8;p2"/>
          <p:cNvSpPr/>
          <p:nvPr/>
        </p:nvSpPr>
        <p:spPr>
          <a:xfrm>
            <a:off x="265300" y="3091575"/>
            <a:ext cx="8567100" cy="1754400"/>
          </a:xfrm>
          <a:prstGeom prst="rect">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subTitle" idx="1"/>
          </p:nvPr>
        </p:nvSpPr>
        <p:spPr>
          <a:xfrm>
            <a:off x="886968" y="3642360"/>
            <a:ext cx="7648500" cy="604200"/>
          </a:xfrm>
          <a:prstGeom prst="rect">
            <a:avLst/>
          </a:prstGeom>
          <a:noFill/>
          <a:ln>
            <a:noFill/>
          </a:ln>
        </p:spPr>
        <p:txBody>
          <a:bodyPr spcFirstLastPara="1" wrap="square" lIns="91425" tIns="91425" rIns="91425" bIns="91425" anchor="t" anchorCtr="0"/>
          <a:lstStyle>
            <a:lvl1pPr lvl="0">
              <a:lnSpc>
                <a:spcPct val="100000"/>
              </a:lnSpc>
              <a:spcBef>
                <a:spcPts val="0"/>
              </a:spcBef>
              <a:spcAft>
                <a:spcPts val="0"/>
              </a:spcAft>
              <a:buClr>
                <a:srgbClr val="FFFFFF"/>
              </a:buClr>
              <a:buSzPts val="2800"/>
              <a:buNone/>
              <a:defRPr sz="2800" b="1">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2"/>
          <p:cNvSpPr txBox="1">
            <a:spLocks noGrp="1"/>
          </p:cNvSpPr>
          <p:nvPr>
            <p:ph type="title"/>
          </p:nvPr>
        </p:nvSpPr>
        <p:spPr>
          <a:xfrm>
            <a:off x="886968" y="4087450"/>
            <a:ext cx="7179000" cy="4755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000" b="1">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 name="Google Shape;11;p2"/>
          <p:cNvSpPr txBox="1">
            <a:spLocks noGrp="1"/>
          </p:cNvSpPr>
          <p:nvPr>
            <p:ph type="title" idx="2"/>
          </p:nvPr>
        </p:nvSpPr>
        <p:spPr>
          <a:xfrm>
            <a:off x="886981" y="3313175"/>
            <a:ext cx="6974700" cy="4152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 name="Google Shape;12;p2"/>
          <p:cNvPicPr preferRelativeResize="0"/>
          <p:nvPr/>
        </p:nvPicPr>
        <p:blipFill>
          <a:blip r:embed="rId2">
            <a:alphaModFix/>
          </a:blip>
          <a:stretch>
            <a:fillRect/>
          </a:stretch>
        </p:blipFill>
        <p:spPr>
          <a:xfrm>
            <a:off x="869525" y="100800"/>
            <a:ext cx="2857500" cy="2857500"/>
          </a:xfrm>
          <a:prstGeom prst="rect">
            <a:avLst/>
          </a:prstGeom>
          <a:noFill/>
          <a:ln>
            <a:noFill/>
          </a:ln>
        </p:spPr>
      </p:pic>
      <p:sp>
        <p:nvSpPr>
          <p:cNvPr id="13" name="Google Shape;13;p2"/>
          <p:cNvSpPr txBox="1"/>
          <p:nvPr/>
        </p:nvSpPr>
        <p:spPr>
          <a:xfrm>
            <a:off x="3871050" y="1231350"/>
            <a:ext cx="3738600" cy="547200"/>
          </a:xfrm>
          <a:prstGeom prst="rect">
            <a:avLst/>
          </a:prstGeom>
          <a:noFill/>
          <a:ln>
            <a:noFill/>
          </a:ln>
        </p:spPr>
        <p:txBody>
          <a:bodyPr spcFirstLastPara="1" wrap="square" lIns="91425" tIns="91425" rIns="91425" bIns="91425" anchor="ctr" anchorCtr="0">
            <a:noAutofit/>
          </a:bodyPr>
          <a:lstStyle/>
          <a:p>
            <a:pPr marL="0" lvl="0" indent="0" algn="l" rtl="0">
              <a:lnSpc>
                <a:spcPct val="110000"/>
              </a:lnSpc>
              <a:spcBef>
                <a:spcPts val="0"/>
              </a:spcBef>
              <a:spcAft>
                <a:spcPts val="0"/>
              </a:spcAft>
              <a:buNone/>
            </a:pPr>
            <a:r>
              <a:rPr lang="en" sz="3800" b="1">
                <a:solidFill>
                  <a:srgbClr val="333333"/>
                </a:solidFill>
              </a:rPr>
              <a:t>Cybersecurity</a:t>
            </a:r>
            <a:endParaRPr sz="3800">
              <a:solidFill>
                <a:srgbClr val="333333"/>
              </a:solidFill>
            </a:endParaRPr>
          </a:p>
        </p:txBody>
      </p:sp>
      <p:sp>
        <p:nvSpPr>
          <p:cNvPr id="14" name="Google Shape;14;p2"/>
          <p:cNvSpPr/>
          <p:nvPr/>
        </p:nvSpPr>
        <p:spPr>
          <a:xfrm>
            <a:off x="4009508" y="1778550"/>
            <a:ext cx="29262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3">
  <p:cSld name="CUSTOM_2_4">
    <p:spTree>
      <p:nvGrpSpPr>
        <p:cNvPr id="1" name="Shape 44"/>
        <p:cNvGrpSpPr/>
        <p:nvPr/>
      </p:nvGrpSpPr>
      <p:grpSpPr>
        <a:xfrm>
          <a:off x="0" y="0"/>
          <a:ext cx="0" cy="0"/>
          <a:chOff x="0" y="0"/>
          <a:chExt cx="0" cy="0"/>
        </a:xfrm>
      </p:grpSpPr>
      <p:sp>
        <p:nvSpPr>
          <p:cNvPr id="45" name="Google Shape;45;p11"/>
          <p:cNvSpPr/>
          <p:nvPr/>
        </p:nvSpPr>
        <p:spPr>
          <a:xfrm>
            <a:off x="464400" y="883250"/>
            <a:ext cx="6400800" cy="3602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 name="Google Shape;47;p11"/>
          <p:cNvSpPr txBox="1">
            <a:spLocks noGrp="1"/>
          </p:cNvSpPr>
          <p:nvPr>
            <p:ph type="subTitle" idx="1"/>
          </p:nvPr>
        </p:nvSpPr>
        <p:spPr>
          <a:xfrm>
            <a:off x="6895525" y="779075"/>
            <a:ext cx="2167800" cy="3708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 name="Google Shape;48;p11"/>
          <p:cNvSpPr/>
          <p:nvPr/>
        </p:nvSpPr>
        <p:spPr>
          <a:xfrm>
            <a:off x="273775" y="695525"/>
            <a:ext cx="85962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subTitle" idx="2"/>
          </p:nvPr>
        </p:nvSpPr>
        <p:spPr>
          <a:xfrm>
            <a:off x="356625" y="4487375"/>
            <a:ext cx="4404900" cy="432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2 2">
  <p:cSld name="CUSTOM_2_3">
    <p:spTree>
      <p:nvGrpSpPr>
        <p:cNvPr id="1" name="Shape 50"/>
        <p:cNvGrpSpPr/>
        <p:nvPr/>
      </p:nvGrpSpPr>
      <p:grpSpPr>
        <a:xfrm>
          <a:off x="0" y="0"/>
          <a:ext cx="0" cy="0"/>
          <a:chOff x="0" y="0"/>
          <a:chExt cx="0" cy="0"/>
        </a:xfrm>
      </p:grpSpPr>
      <p:sp>
        <p:nvSpPr>
          <p:cNvPr id="51" name="Google Shape;51;p12"/>
          <p:cNvSpPr/>
          <p:nvPr/>
        </p:nvSpPr>
        <p:spPr>
          <a:xfrm>
            <a:off x="273900" y="274200"/>
            <a:ext cx="8596200" cy="4595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53" name="Google Shape;53;p12"/>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73">
          <p15:clr>
            <a:srgbClr val="F9AD4C"/>
          </p15:clr>
        </p15:guide>
        <p15:guide id="2" pos="5587">
          <p15:clr>
            <a:srgbClr val="F9AD4C"/>
          </p15:clr>
        </p15:guide>
        <p15:guide id="3" orient="horz" pos="173">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2 1">
  <p:cSld name="CUSTOM_2_3_1">
    <p:spTree>
      <p:nvGrpSpPr>
        <p:cNvPr id="1"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56" name="Google Shape;56;p13"/>
          <p:cNvSpPr txBox="1">
            <a:spLocks noGrp="1"/>
          </p:cNvSpPr>
          <p:nvPr>
            <p:ph type="title"/>
          </p:nvPr>
        </p:nvSpPr>
        <p:spPr>
          <a:xfrm>
            <a:off x="1129899" y="3045950"/>
            <a:ext cx="2091300" cy="1395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2 1 1">
  <p:cSld name="CUSTOM_2_3_1_1">
    <p:spTree>
      <p:nvGrpSpPr>
        <p:cNvPr id="1"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59" name="Google Shape;59;p14"/>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2 2 2">
  <p:cSld name="CUSTOM_2_3_2">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62" name="Google Shape;62;p15"/>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2 1 1 1">
  <p:cSld name="CUSTOM_2_3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65" name="Google Shape;65;p16"/>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2 1 1 1 1">
  <p:cSld name="CUSTOM_2_3_1_1_1_1">
    <p:spTree>
      <p:nvGrpSpPr>
        <p:cNvPr id="1"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68" name="Google Shape;68;p17"/>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2 2 1 2">
  <p:cSld name="CUSTOM_2_3_1_2">
    <p:spTree>
      <p:nvGrpSpPr>
        <p:cNvPr id="1" name="Shape 69"/>
        <p:cNvGrpSpPr/>
        <p:nvPr/>
      </p:nvGrpSpPr>
      <p:grpSpPr>
        <a:xfrm>
          <a:off x="0" y="0"/>
          <a:ext cx="0" cy="0"/>
          <a:chOff x="0" y="0"/>
          <a:chExt cx="0" cy="0"/>
        </a:xfrm>
      </p:grpSpPr>
      <p:pic>
        <p:nvPicPr>
          <p:cNvPr id="70" name="Google Shape;70;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71" name="Google Shape;71;p18"/>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2 1 1 1 1 1">
  <p:cSld name="CUSTOM_2_3_1_1_1_1_1">
    <p:spTree>
      <p:nvGrpSpPr>
        <p:cNvPr id="1" name="Shape 72"/>
        <p:cNvGrpSpPr/>
        <p:nvPr/>
      </p:nvGrpSpPr>
      <p:grpSpPr>
        <a:xfrm>
          <a:off x="0" y="0"/>
          <a:ext cx="0" cy="0"/>
          <a:chOff x="0" y="0"/>
          <a:chExt cx="0" cy="0"/>
        </a:xfrm>
      </p:grpSpPr>
      <p:pic>
        <p:nvPicPr>
          <p:cNvPr id="73" name="Google Shape;73;p19"/>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74" name="Google Shape;74;p19"/>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2 2 1 1 1 1 1 1">
  <p:cSld name="CUSTOM_2_3_1_1_1_1_1_1">
    <p:spTree>
      <p:nvGrpSpPr>
        <p:cNvPr id="1" name="Shape 75"/>
        <p:cNvGrpSpPr/>
        <p:nvPr/>
      </p:nvGrpSpPr>
      <p:grpSpPr>
        <a:xfrm>
          <a:off x="0" y="0"/>
          <a:ext cx="0" cy="0"/>
          <a:chOff x="0" y="0"/>
          <a:chExt cx="0" cy="0"/>
        </a:xfrm>
      </p:grpSpPr>
      <p:pic>
        <p:nvPicPr>
          <p:cNvPr id="76" name="Google Shape;76;p20"/>
          <p:cNvPicPr preferRelativeResize="0"/>
          <p:nvPr/>
        </p:nvPicPr>
        <p:blipFill rotWithShape="1">
          <a:blip r:embed="rId2">
            <a:alphaModFix/>
          </a:blip>
          <a:srcRect/>
          <a:stretch/>
        </p:blipFill>
        <p:spPr>
          <a:xfrm>
            <a:off x="0" y="0"/>
            <a:ext cx="9143995" cy="5143500"/>
          </a:xfrm>
          <a:prstGeom prst="rect">
            <a:avLst/>
          </a:prstGeom>
          <a:noFill/>
          <a:ln>
            <a:noFill/>
          </a:ln>
        </p:spPr>
      </p:pic>
      <p:sp>
        <p:nvSpPr>
          <p:cNvPr id="77" name="Google Shape;77;p20"/>
          <p:cNvSpPr txBox="1">
            <a:spLocks noGrp="1"/>
          </p:cNvSpPr>
          <p:nvPr>
            <p:ph type="title"/>
          </p:nvPr>
        </p:nvSpPr>
        <p:spPr>
          <a:xfrm>
            <a:off x="356626" y="173725"/>
            <a:ext cx="8595600" cy="3648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8">
  <p:cSld name="CUSTOM_15">
    <p:spTree>
      <p:nvGrpSpPr>
        <p:cNvPr id="1" name="Shape 15"/>
        <p:cNvGrpSpPr/>
        <p:nvPr/>
      </p:nvGrpSpPr>
      <p:grpSpPr>
        <a:xfrm>
          <a:off x="0" y="0"/>
          <a:ext cx="0" cy="0"/>
          <a:chOff x="0" y="0"/>
          <a:chExt cx="0" cy="0"/>
        </a:xfrm>
      </p:grpSpPr>
      <p:sp>
        <p:nvSpPr>
          <p:cNvPr id="16" name="Google Shape;16;p3"/>
          <p:cNvSpPr/>
          <p:nvPr/>
        </p:nvSpPr>
        <p:spPr>
          <a:xfrm>
            <a:off x="273900" y="274200"/>
            <a:ext cx="8596200" cy="4595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2150" y="2088475"/>
            <a:ext cx="8490300" cy="792300"/>
          </a:xfrm>
          <a:prstGeom prst="rect">
            <a:avLst/>
          </a:prstGeom>
          <a:noFill/>
          <a:ln>
            <a:noFill/>
          </a:ln>
        </p:spPr>
        <p:txBody>
          <a:bodyPr spcFirstLastPara="1" wrap="square" lIns="91425" tIns="91425" rIns="91425" bIns="91425" anchor="t" anchorCtr="0"/>
          <a:lstStyle>
            <a:lvl1pPr lvl="0" algn="ctr">
              <a:spcBef>
                <a:spcPts val="0"/>
              </a:spcBef>
              <a:spcAft>
                <a:spcPts val="0"/>
              </a:spcAft>
              <a:buNone/>
              <a:defRPr sz="3600" b="1">
                <a:solidFill>
                  <a:srgbClr val="FFFFFF"/>
                </a:solidFill>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72">
          <p15:clr>
            <a:srgbClr val="F9AD4C"/>
          </p15:clr>
        </p15:guide>
        <p15:guide id="2" orient="horz" pos="173">
          <p15:clr>
            <a:srgbClr val="F9AD4C"/>
          </p15:clr>
        </p15:guide>
        <p15:guide id="3" pos="2880">
          <p15:clr>
            <a:srgbClr val="F9AD4C"/>
          </p15:clr>
        </p15:guide>
        <p15:guide id="4" pos="5587">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2 1 1 1 1 1 2">
  <p:cSld name="CUSTOM_2_3_1_1_1_1_1_2">
    <p:spTree>
      <p:nvGrpSpPr>
        <p:cNvPr id="1" name="Shape 78"/>
        <p:cNvGrpSpPr/>
        <p:nvPr/>
      </p:nvGrpSpPr>
      <p:grpSpPr>
        <a:xfrm>
          <a:off x="0" y="0"/>
          <a:ext cx="0" cy="0"/>
          <a:chOff x="0" y="0"/>
          <a:chExt cx="0" cy="0"/>
        </a:xfrm>
      </p:grpSpPr>
      <p:sp>
        <p:nvSpPr>
          <p:cNvPr id="79" name="Google Shape;79;p21"/>
          <p:cNvSpPr/>
          <p:nvPr/>
        </p:nvSpPr>
        <p:spPr>
          <a:xfrm>
            <a:off x="273775" y="274200"/>
            <a:ext cx="8596200" cy="4595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1"/>
          <p:cNvSpPr/>
          <p:nvPr/>
        </p:nvSpPr>
        <p:spPr>
          <a:xfrm>
            <a:off x="273900" y="3807100"/>
            <a:ext cx="8596200" cy="10620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21"/>
          <p:cNvPicPr preferRelativeResize="0"/>
          <p:nvPr/>
        </p:nvPicPr>
        <p:blipFill>
          <a:blip r:embed="rId2">
            <a:alphaModFix/>
          </a:blip>
          <a:stretch>
            <a:fillRect/>
          </a:stretch>
        </p:blipFill>
        <p:spPr>
          <a:xfrm>
            <a:off x="776925" y="1263613"/>
            <a:ext cx="1828799" cy="2004365"/>
          </a:xfrm>
          <a:prstGeom prst="rect">
            <a:avLst/>
          </a:prstGeom>
          <a:noFill/>
          <a:ln>
            <a:noFill/>
          </a:ln>
        </p:spPr>
      </p:pic>
      <p:sp>
        <p:nvSpPr>
          <p:cNvPr id="82" name="Google Shape;82;p21"/>
          <p:cNvSpPr txBox="1"/>
          <p:nvPr/>
        </p:nvSpPr>
        <p:spPr>
          <a:xfrm>
            <a:off x="3654250" y="4078548"/>
            <a:ext cx="4270800" cy="29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t>SUGGESTED TIME:</a:t>
            </a:r>
            <a:endParaRPr b="1"/>
          </a:p>
        </p:txBody>
      </p:sp>
      <p:sp>
        <p:nvSpPr>
          <p:cNvPr id="83" name="Google Shape;83;p21"/>
          <p:cNvSpPr txBox="1">
            <a:spLocks noGrp="1"/>
          </p:cNvSpPr>
          <p:nvPr>
            <p:ph type="subTitle" idx="1"/>
          </p:nvPr>
        </p:nvSpPr>
        <p:spPr>
          <a:xfrm>
            <a:off x="2985850" y="1234705"/>
            <a:ext cx="4939200" cy="17352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400"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4" name="Google Shape;84;p21"/>
          <p:cNvSpPr txBox="1">
            <a:spLocks noGrp="1"/>
          </p:cNvSpPr>
          <p:nvPr>
            <p:ph type="subTitle" idx="2"/>
          </p:nvPr>
        </p:nvSpPr>
        <p:spPr>
          <a:xfrm>
            <a:off x="3168550" y="4270475"/>
            <a:ext cx="4756500" cy="523200"/>
          </a:xfrm>
          <a:prstGeom prst="rect">
            <a:avLst/>
          </a:prstGeom>
          <a:noFill/>
          <a:ln>
            <a:noFill/>
          </a:ln>
        </p:spPr>
        <p:txBody>
          <a:bodyPr spcFirstLastPara="1" wrap="square" lIns="91425" tIns="91425" rIns="91425" bIns="91425" anchor="t" anchorCtr="0"/>
          <a:lstStyle>
            <a:lvl1pPr lvl="0" algn="r"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 name="Google Shape;85;p21"/>
          <p:cNvPicPr preferRelativeResize="0"/>
          <p:nvPr/>
        </p:nvPicPr>
        <p:blipFill>
          <a:blip r:embed="rId3">
            <a:alphaModFix/>
          </a:blip>
          <a:stretch>
            <a:fillRect/>
          </a:stretch>
        </p:blipFill>
        <p:spPr>
          <a:xfrm>
            <a:off x="7990985" y="3911375"/>
            <a:ext cx="640079" cy="8534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2 2 1 1 1 1 1 1 1">
  <p:cSld name="CUSTOM_2_3_1_1_1_1_1_1_1">
    <p:spTree>
      <p:nvGrpSpPr>
        <p:cNvPr id="1"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a:stretch/>
        </p:blipFill>
        <p:spPr>
          <a:xfrm>
            <a:off x="-381000" y="152400"/>
            <a:ext cx="9143995" cy="5143500"/>
          </a:xfrm>
          <a:prstGeom prst="rect">
            <a:avLst/>
          </a:prstGeom>
          <a:noFill/>
          <a:ln>
            <a:noFill/>
          </a:ln>
        </p:spPr>
      </p:pic>
      <p:sp>
        <p:nvSpPr>
          <p:cNvPr id="88" name="Google Shape;88;p22"/>
          <p:cNvSpPr txBox="1">
            <a:spLocks noGrp="1"/>
          </p:cNvSpPr>
          <p:nvPr>
            <p:ph type="title"/>
          </p:nvPr>
        </p:nvSpPr>
        <p:spPr>
          <a:xfrm>
            <a:off x="1423416" y="173736"/>
            <a:ext cx="54864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22"/>
          <p:cNvSpPr txBox="1">
            <a:spLocks noGrp="1"/>
          </p:cNvSpPr>
          <p:nvPr>
            <p:ph type="subTitle" idx="1"/>
          </p:nvPr>
        </p:nvSpPr>
        <p:spPr>
          <a:xfrm>
            <a:off x="1423416" y="752175"/>
            <a:ext cx="54864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22"/>
          <p:cNvSpPr/>
          <p:nvPr/>
        </p:nvSpPr>
        <p:spPr>
          <a:xfrm>
            <a:off x="1492975" y="695525"/>
            <a:ext cx="73608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2"/>
          <p:cNvSpPr txBox="1">
            <a:spLocks noGrp="1"/>
          </p:cNvSpPr>
          <p:nvPr>
            <p:ph type="body" idx="2"/>
          </p:nvPr>
        </p:nvSpPr>
        <p:spPr>
          <a:xfrm>
            <a:off x="1519425" y="1254425"/>
            <a:ext cx="7103700" cy="33093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2 1">
  <p:cSld name="CUSTOM_2_2">
    <p:spTree>
      <p:nvGrpSpPr>
        <p:cNvPr id="1" name="Shape 92"/>
        <p:cNvGrpSpPr/>
        <p:nvPr/>
      </p:nvGrpSpPr>
      <p:grpSpPr>
        <a:xfrm>
          <a:off x="0" y="0"/>
          <a:ext cx="0" cy="0"/>
          <a:chOff x="0" y="0"/>
          <a:chExt cx="0" cy="0"/>
        </a:xfrm>
      </p:grpSpPr>
      <p:pic>
        <p:nvPicPr>
          <p:cNvPr id="93" name="Google Shape;93;p23"/>
          <p:cNvPicPr preferRelativeResize="0"/>
          <p:nvPr/>
        </p:nvPicPr>
        <p:blipFill>
          <a:blip r:embed="rId2">
            <a:alphaModFix/>
          </a:blip>
          <a:stretch>
            <a:fillRect/>
          </a:stretch>
        </p:blipFill>
        <p:spPr>
          <a:xfrm>
            <a:off x="300125" y="3816250"/>
            <a:ext cx="914400" cy="914400"/>
          </a:xfrm>
          <a:prstGeom prst="rect">
            <a:avLst/>
          </a:prstGeom>
          <a:noFill/>
          <a:ln>
            <a:noFill/>
          </a:ln>
        </p:spPr>
      </p:pic>
      <p:sp>
        <p:nvSpPr>
          <p:cNvPr id="94" name="Google Shape;94;p23"/>
          <p:cNvSpPr txBox="1">
            <a:spLocks noGrp="1"/>
          </p:cNvSpPr>
          <p:nvPr>
            <p:ph type="subTitle" idx="1"/>
          </p:nvPr>
        </p:nvSpPr>
        <p:spPr>
          <a:xfrm>
            <a:off x="1183275" y="3950025"/>
            <a:ext cx="6160200" cy="819900"/>
          </a:xfrm>
          <a:prstGeom prst="rect">
            <a:avLst/>
          </a:prstGeom>
          <a:noFill/>
          <a:ln>
            <a:noFill/>
          </a:ln>
        </p:spPr>
        <p:txBody>
          <a:bodyPr spcFirstLastPara="1" wrap="square" lIns="91425" tIns="91425" rIns="91425" bIns="91425" anchor="t" anchorCtr="0"/>
          <a:lstStyle>
            <a:lvl1pPr lvl="0">
              <a:spcBef>
                <a:spcPts val="0"/>
              </a:spcBef>
              <a:spcAft>
                <a:spcPts val="0"/>
              </a:spcAft>
              <a:buNone/>
              <a:defRPr sz="1600" b="1"/>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95" name="Google Shape;95;p23"/>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23"/>
          <p:cNvSpPr txBox="1">
            <a:spLocks noGrp="1"/>
          </p:cNvSpPr>
          <p:nvPr>
            <p:ph type="subTitle" idx="2"/>
          </p:nvPr>
        </p:nvSpPr>
        <p:spPr>
          <a:xfrm>
            <a:off x="356616" y="752175"/>
            <a:ext cx="78135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23"/>
          <p:cNvSpPr/>
          <p:nvPr/>
        </p:nvSpPr>
        <p:spPr>
          <a:xfrm>
            <a:off x="273775" y="695525"/>
            <a:ext cx="85962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3"/>
          <p:cNvSpPr txBox="1">
            <a:spLocks noGrp="1"/>
          </p:cNvSpPr>
          <p:nvPr>
            <p:ph type="body" idx="3"/>
          </p:nvPr>
        </p:nvSpPr>
        <p:spPr>
          <a:xfrm>
            <a:off x="412325" y="1254425"/>
            <a:ext cx="8325600" cy="24642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3">
  <p:cSld name="CUSTOM_4">
    <p:spTree>
      <p:nvGrpSpPr>
        <p:cNvPr id="1" name="Shape 99"/>
        <p:cNvGrpSpPr/>
        <p:nvPr/>
      </p:nvGrpSpPr>
      <p:grpSpPr>
        <a:xfrm>
          <a:off x="0" y="0"/>
          <a:ext cx="0" cy="0"/>
          <a:chOff x="0" y="0"/>
          <a:chExt cx="0" cy="0"/>
        </a:xfrm>
      </p:grpSpPr>
      <p:sp>
        <p:nvSpPr>
          <p:cNvPr id="100" name="Google Shape;100;p24"/>
          <p:cNvSpPr/>
          <p:nvPr/>
        </p:nvSpPr>
        <p:spPr>
          <a:xfrm>
            <a:off x="6618550" y="263650"/>
            <a:ext cx="2211300" cy="45264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4"/>
          <p:cNvSpPr txBox="1">
            <a:spLocks noGrp="1"/>
          </p:cNvSpPr>
          <p:nvPr>
            <p:ph type="subTitle" idx="1"/>
          </p:nvPr>
        </p:nvSpPr>
        <p:spPr>
          <a:xfrm>
            <a:off x="6782275" y="376325"/>
            <a:ext cx="1907400" cy="3864900"/>
          </a:xfrm>
          <a:prstGeom prst="rect">
            <a:avLst/>
          </a:prstGeom>
          <a:noFill/>
          <a:ln>
            <a:noFill/>
          </a:ln>
        </p:spPr>
        <p:txBody>
          <a:bodyPr spcFirstLastPara="1" wrap="square" lIns="91425" tIns="91425" rIns="91425" bIns="91425" anchor="t" anchorCtr="0"/>
          <a:lstStyle>
            <a:lvl1pPr lvl="0">
              <a:spcBef>
                <a:spcPts val="0"/>
              </a:spcBef>
              <a:spcAft>
                <a:spcPts val="0"/>
              </a:spcAft>
              <a:buNone/>
              <a:defRPr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2" name="Google Shape;102;p24"/>
          <p:cNvSpPr txBox="1">
            <a:spLocks noGrp="1"/>
          </p:cNvSpPr>
          <p:nvPr>
            <p:ph type="body" idx="2"/>
          </p:nvPr>
        </p:nvSpPr>
        <p:spPr>
          <a:xfrm>
            <a:off x="412325" y="1254425"/>
            <a:ext cx="5917800" cy="35622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3" name="Google Shape;103;p24"/>
          <p:cNvSpPr txBox="1">
            <a:spLocks noGrp="1"/>
          </p:cNvSpPr>
          <p:nvPr>
            <p:ph type="title"/>
          </p:nvPr>
        </p:nvSpPr>
        <p:spPr>
          <a:xfrm>
            <a:off x="356623" y="173725"/>
            <a:ext cx="60906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 name="Google Shape;104;p24"/>
          <p:cNvSpPr txBox="1">
            <a:spLocks noGrp="1"/>
          </p:cNvSpPr>
          <p:nvPr>
            <p:ph type="subTitle" idx="3"/>
          </p:nvPr>
        </p:nvSpPr>
        <p:spPr>
          <a:xfrm>
            <a:off x="356623" y="752175"/>
            <a:ext cx="57120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4"/>
          <p:cNvSpPr/>
          <p:nvPr/>
        </p:nvSpPr>
        <p:spPr>
          <a:xfrm>
            <a:off x="273775" y="695525"/>
            <a:ext cx="61266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3 1">
  <p:cSld name="CUSTOM_4_1">
    <p:spTree>
      <p:nvGrpSpPr>
        <p:cNvPr id="1" name="Shape 106"/>
        <p:cNvGrpSpPr/>
        <p:nvPr/>
      </p:nvGrpSpPr>
      <p:grpSpPr>
        <a:xfrm>
          <a:off x="0" y="0"/>
          <a:ext cx="0" cy="0"/>
          <a:chOff x="0" y="0"/>
          <a:chExt cx="0" cy="0"/>
        </a:xfrm>
      </p:grpSpPr>
      <p:sp>
        <p:nvSpPr>
          <p:cNvPr id="107" name="Google Shape;107;p25"/>
          <p:cNvSpPr txBox="1">
            <a:spLocks noGrp="1"/>
          </p:cNvSpPr>
          <p:nvPr>
            <p:ph type="body" idx="1"/>
          </p:nvPr>
        </p:nvSpPr>
        <p:spPr>
          <a:xfrm>
            <a:off x="412325" y="1254425"/>
            <a:ext cx="5917800" cy="35622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5"/>
          <p:cNvSpPr txBox="1">
            <a:spLocks noGrp="1"/>
          </p:cNvSpPr>
          <p:nvPr>
            <p:ph type="title"/>
          </p:nvPr>
        </p:nvSpPr>
        <p:spPr>
          <a:xfrm>
            <a:off x="356623" y="173725"/>
            <a:ext cx="60906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5"/>
          <p:cNvSpPr txBox="1">
            <a:spLocks noGrp="1"/>
          </p:cNvSpPr>
          <p:nvPr>
            <p:ph type="subTitle" idx="2"/>
          </p:nvPr>
        </p:nvSpPr>
        <p:spPr>
          <a:xfrm>
            <a:off x="356623" y="752175"/>
            <a:ext cx="57120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5"/>
          <p:cNvSpPr/>
          <p:nvPr/>
        </p:nvSpPr>
        <p:spPr>
          <a:xfrm>
            <a:off x="273775" y="695525"/>
            <a:ext cx="61266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rms to Know ">
  <p:cSld name="CUSTOM_2_1">
    <p:spTree>
      <p:nvGrpSpPr>
        <p:cNvPr id="1" name="Shape 111"/>
        <p:cNvGrpSpPr/>
        <p:nvPr/>
      </p:nvGrpSpPr>
      <p:grpSpPr>
        <a:xfrm>
          <a:off x="0" y="0"/>
          <a:ext cx="0" cy="0"/>
          <a:chOff x="0" y="0"/>
          <a:chExt cx="0" cy="0"/>
        </a:xfrm>
      </p:grpSpPr>
      <p:pic>
        <p:nvPicPr>
          <p:cNvPr id="112" name="Google Shape;112;p26"/>
          <p:cNvPicPr preferRelativeResize="0"/>
          <p:nvPr/>
        </p:nvPicPr>
        <p:blipFill>
          <a:blip r:embed="rId2">
            <a:alphaModFix/>
          </a:blip>
          <a:stretch>
            <a:fillRect/>
          </a:stretch>
        </p:blipFill>
        <p:spPr>
          <a:xfrm>
            <a:off x="490875" y="249175"/>
            <a:ext cx="685500" cy="1002900"/>
          </a:xfrm>
          <a:prstGeom prst="rect">
            <a:avLst/>
          </a:prstGeom>
          <a:noFill/>
          <a:ln>
            <a:noFill/>
          </a:ln>
        </p:spPr>
      </p:pic>
      <p:sp>
        <p:nvSpPr>
          <p:cNvPr id="113" name="Google Shape;113;p26"/>
          <p:cNvSpPr txBox="1">
            <a:spLocks noGrp="1"/>
          </p:cNvSpPr>
          <p:nvPr>
            <p:ph type="body" idx="1"/>
          </p:nvPr>
        </p:nvSpPr>
        <p:spPr>
          <a:xfrm>
            <a:off x="512225" y="1512700"/>
            <a:ext cx="8210700" cy="33093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4" name="Google Shape;114;p26"/>
          <p:cNvSpPr txBox="1">
            <a:spLocks noGrp="1"/>
          </p:cNvSpPr>
          <p:nvPr>
            <p:ph type="title"/>
          </p:nvPr>
        </p:nvSpPr>
        <p:spPr>
          <a:xfrm>
            <a:off x="1423416" y="173736"/>
            <a:ext cx="54864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26"/>
          <p:cNvSpPr txBox="1">
            <a:spLocks noGrp="1"/>
          </p:cNvSpPr>
          <p:nvPr>
            <p:ph type="subTitle" idx="2"/>
          </p:nvPr>
        </p:nvSpPr>
        <p:spPr>
          <a:xfrm>
            <a:off x="1423416" y="752175"/>
            <a:ext cx="5486400" cy="36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0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6"/>
          <p:cNvSpPr/>
          <p:nvPr/>
        </p:nvSpPr>
        <p:spPr>
          <a:xfrm>
            <a:off x="1492975" y="695525"/>
            <a:ext cx="73608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ctivity with Suggested Time">
  <p:cSld name="CUSTOM_2_1_1">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32374" y="3503325"/>
            <a:ext cx="1354800" cy="402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1000" b="1">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6">
  <p:cSld name="CUSTOM_13">
    <p:spTree>
      <p:nvGrpSpPr>
        <p:cNvPr id="1" name="Shape 1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0">
  <p:cSld name="CUSTOM_17">
    <p:spTree>
      <p:nvGrpSpPr>
        <p:cNvPr id="1" name="Shape 18"/>
        <p:cNvGrpSpPr/>
        <p:nvPr/>
      </p:nvGrpSpPr>
      <p:grpSpPr>
        <a:xfrm>
          <a:off x="0" y="0"/>
          <a:ext cx="0" cy="0"/>
          <a:chOff x="0" y="0"/>
          <a:chExt cx="0" cy="0"/>
        </a:xfrm>
      </p:grpSpPr>
      <p:sp>
        <p:nvSpPr>
          <p:cNvPr id="19" name="Google Shape;19;p4"/>
          <p:cNvSpPr/>
          <p:nvPr/>
        </p:nvSpPr>
        <p:spPr>
          <a:xfrm>
            <a:off x="273775" y="274200"/>
            <a:ext cx="8596200" cy="4595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265300" y="2088475"/>
            <a:ext cx="85671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solidFill>
                  <a:srgbClr val="FFFFFF"/>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0 1">
  <p:cSld name="CUSTOM_17_1">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629775" y="1734750"/>
            <a:ext cx="5684400" cy="2241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 name="Google Shape;23;p5"/>
          <p:cNvPicPr preferRelativeResize="0"/>
          <p:nvPr/>
        </p:nvPicPr>
        <p:blipFill>
          <a:blip r:embed="rId2">
            <a:alphaModFix/>
          </a:blip>
          <a:stretch>
            <a:fillRect/>
          </a:stretch>
        </p:blipFill>
        <p:spPr>
          <a:xfrm>
            <a:off x="770400" y="1539700"/>
            <a:ext cx="1828800" cy="1828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0 1 2">
  <p:cSld name="CUSTOM_17_1_2">
    <p:spTree>
      <p:nvGrpSpPr>
        <p:cNvPr id="1" name="Shape 24"/>
        <p:cNvGrpSpPr/>
        <p:nvPr/>
      </p:nvGrpSpPr>
      <p:grpSpPr>
        <a:xfrm>
          <a:off x="0" y="0"/>
          <a:ext cx="0" cy="0"/>
          <a:chOff x="0" y="0"/>
          <a:chExt cx="0" cy="0"/>
        </a:xfrm>
      </p:grpSpPr>
      <p:sp>
        <p:nvSpPr>
          <p:cNvPr id="25" name="Google Shape;25;p6"/>
          <p:cNvSpPr/>
          <p:nvPr/>
        </p:nvSpPr>
        <p:spPr>
          <a:xfrm>
            <a:off x="273775" y="274200"/>
            <a:ext cx="8596200" cy="4595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title"/>
          </p:nvPr>
        </p:nvSpPr>
        <p:spPr>
          <a:xfrm>
            <a:off x="2629775" y="1734750"/>
            <a:ext cx="5684400" cy="2241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 name="Google Shape;27;p6"/>
          <p:cNvPicPr preferRelativeResize="0"/>
          <p:nvPr/>
        </p:nvPicPr>
        <p:blipFill>
          <a:blip r:embed="rId2">
            <a:alphaModFix/>
          </a:blip>
          <a:stretch>
            <a:fillRect/>
          </a:stretch>
        </p:blipFill>
        <p:spPr>
          <a:xfrm>
            <a:off x="770400" y="1539700"/>
            <a:ext cx="1828800" cy="182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0 1 1">
  <p:cSld name="CUSTOM_17_1_1">
    <p:spTree>
      <p:nvGrpSpPr>
        <p:cNvPr id="1" name="Shape 28"/>
        <p:cNvGrpSpPr/>
        <p:nvPr/>
      </p:nvGrpSpPr>
      <p:grpSpPr>
        <a:xfrm>
          <a:off x="0" y="0"/>
          <a:ext cx="0" cy="0"/>
          <a:chOff x="0" y="0"/>
          <a:chExt cx="0" cy="0"/>
        </a:xfrm>
      </p:grpSpPr>
      <p:pic>
        <p:nvPicPr>
          <p:cNvPr id="29" name="Google Shape;29;p7"/>
          <p:cNvPicPr preferRelativeResize="0"/>
          <p:nvPr/>
        </p:nvPicPr>
        <p:blipFill>
          <a:blip r:embed="rId2">
            <a:alphaModFix/>
          </a:blip>
          <a:stretch>
            <a:fillRect/>
          </a:stretch>
        </p:blipFill>
        <p:spPr>
          <a:xfrm>
            <a:off x="3657600" y="431863"/>
            <a:ext cx="1828800" cy="2037601"/>
          </a:xfrm>
          <a:prstGeom prst="rect">
            <a:avLst/>
          </a:prstGeom>
          <a:noFill/>
          <a:ln>
            <a:noFill/>
          </a:ln>
        </p:spPr>
      </p:pic>
      <p:sp>
        <p:nvSpPr>
          <p:cNvPr id="30" name="Google Shape;30;p7"/>
          <p:cNvSpPr txBox="1">
            <a:spLocks noGrp="1"/>
          </p:cNvSpPr>
          <p:nvPr>
            <p:ph type="title"/>
          </p:nvPr>
        </p:nvSpPr>
        <p:spPr>
          <a:xfrm>
            <a:off x="265300" y="2088475"/>
            <a:ext cx="85671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b="1"/>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7">
  <p:cSld name="CUSTOM_14">
    <p:spTree>
      <p:nvGrpSpPr>
        <p:cNvPr id="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Instructors">
  <p:cSld name="CUSTOM_1">
    <p:spTree>
      <p:nvGrpSpPr>
        <p:cNvPr id="1" name="Shape 32"/>
        <p:cNvGrpSpPr/>
        <p:nvPr/>
      </p:nvGrpSpPr>
      <p:grpSpPr>
        <a:xfrm>
          <a:off x="0" y="0"/>
          <a:ext cx="0" cy="0"/>
          <a:chOff x="0" y="0"/>
          <a:chExt cx="0" cy="0"/>
        </a:xfrm>
      </p:grpSpPr>
      <p:sp>
        <p:nvSpPr>
          <p:cNvPr id="33" name="Google Shape;33;p9"/>
          <p:cNvSpPr/>
          <p:nvPr/>
        </p:nvSpPr>
        <p:spPr>
          <a:xfrm>
            <a:off x="273775" y="695525"/>
            <a:ext cx="85962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927375" y="1694150"/>
            <a:ext cx="5640300" cy="5970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800" b="1">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5" name="Google Shape;35;p9"/>
          <p:cNvSpPr txBox="1">
            <a:spLocks noGrp="1"/>
          </p:cNvSpPr>
          <p:nvPr>
            <p:ph type="title" idx="2"/>
          </p:nvPr>
        </p:nvSpPr>
        <p:spPr>
          <a:xfrm>
            <a:off x="2926080" y="2133125"/>
            <a:ext cx="5189100" cy="4743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200" b="1" i="1"/>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6" name="Google Shape;36;p9"/>
          <p:cNvSpPr txBox="1">
            <a:spLocks noGrp="1"/>
          </p:cNvSpPr>
          <p:nvPr>
            <p:ph type="subTitle" idx="1"/>
          </p:nvPr>
        </p:nvSpPr>
        <p:spPr>
          <a:xfrm>
            <a:off x="2929125" y="2675500"/>
            <a:ext cx="5452800" cy="1828200"/>
          </a:xfrm>
          <a:prstGeom prst="rect">
            <a:avLst/>
          </a:prstGeom>
          <a:noFill/>
          <a:ln>
            <a:noFill/>
          </a:ln>
        </p:spPr>
        <p:txBody>
          <a:bodyPr spcFirstLastPara="1" wrap="square" lIns="91425" tIns="91425" rIns="91425" bIns="91425" anchor="t" anchorCtr="0"/>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7" name="Google Shape;37;p9"/>
          <p:cNvSpPr txBox="1"/>
          <p:nvPr/>
        </p:nvSpPr>
        <p:spPr>
          <a:xfrm>
            <a:off x="355700" y="176375"/>
            <a:ext cx="32949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Meet the Instructors</a:t>
            </a:r>
            <a:endParaRPr sz="2400" b="1"/>
          </a:p>
        </p:txBody>
      </p:sp>
      <p:pic>
        <p:nvPicPr>
          <p:cNvPr id="38" name="Google Shape;38;p9"/>
          <p:cNvPicPr preferRelativeResize="0"/>
          <p:nvPr/>
        </p:nvPicPr>
        <p:blipFill>
          <a:blip r:embed="rId2">
            <a:alphaModFix/>
          </a:blip>
          <a:stretch>
            <a:fillRect/>
          </a:stretch>
        </p:blipFill>
        <p:spPr>
          <a:xfrm>
            <a:off x="502000" y="1363775"/>
            <a:ext cx="2186951" cy="2155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356616" y="173736"/>
            <a:ext cx="7923900" cy="3648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400" b="1"/>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1" name="Google Shape;41;p10"/>
          <p:cNvSpPr txBox="1">
            <a:spLocks noGrp="1"/>
          </p:cNvSpPr>
          <p:nvPr>
            <p:ph type="subTitle" idx="1"/>
          </p:nvPr>
        </p:nvSpPr>
        <p:spPr>
          <a:xfrm>
            <a:off x="356616" y="752175"/>
            <a:ext cx="7813500" cy="364800"/>
          </a:xfrm>
          <a:prstGeom prst="rect">
            <a:avLst/>
          </a:prstGeom>
          <a:noFill/>
          <a:ln>
            <a:noFill/>
          </a:ln>
        </p:spPr>
        <p:txBody>
          <a:bodyPr spcFirstLastPara="1" wrap="square" lIns="91425" tIns="91425" rIns="91425" bIns="91425" anchor="t" anchorCtr="0"/>
          <a:lstStyle>
            <a:lvl1pPr lvl="0">
              <a:spcBef>
                <a:spcPts val="0"/>
              </a:spcBef>
              <a:spcAft>
                <a:spcPts val="0"/>
              </a:spcAft>
              <a:buNone/>
              <a:defRPr sz="2000" b="1"/>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2" name="Google Shape;42;p10"/>
          <p:cNvSpPr txBox="1">
            <a:spLocks noGrp="1"/>
          </p:cNvSpPr>
          <p:nvPr>
            <p:ph type="body" idx="2"/>
          </p:nvPr>
        </p:nvSpPr>
        <p:spPr>
          <a:xfrm>
            <a:off x="412325" y="1254425"/>
            <a:ext cx="8210700" cy="33093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10"/>
          <p:cNvSpPr/>
          <p:nvPr/>
        </p:nvSpPr>
        <p:spPr>
          <a:xfrm>
            <a:off x="273775" y="695525"/>
            <a:ext cx="8596200" cy="56100"/>
          </a:xfrm>
          <a:prstGeom prst="rect">
            <a:avLst/>
          </a:prstGeom>
          <a:solidFill>
            <a:srgbClr val="28C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06300" y="4826200"/>
            <a:ext cx="4404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t>© 2018 Trilogy Education Services, Inc. All rights Reserved.</a:t>
            </a:r>
            <a:endParaRPr sz="6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V77cM1akgVRu5JXuUJZXklKcQayxgSipkUeW_XRfF0/edit"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mX3p3fo1lDUilX3w3g1Xuqw2Bq_BVyNRm3x89wlmSH0/edit"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mX3p3fo1lDUilX3w3g1Xuqw2Bq_BVyNRm3x89wlmSH0/edit"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app.any.run/tasks/79528004-1cb3-4b6e-9c3d-24acd7ea6812" TargetMode="External"/><Relationship Id="rId7" Type="http://schemas.openxmlformats.org/officeDocument/2006/relationships/hyperlink" Target="https://app.any.run/tasks/7557f2f9-62b6-4d7c-858d-c09a4ce90650"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app.any.run/tasks/e6357893-f5c8-4301-b82f-7832c9862b53" TargetMode="External"/><Relationship Id="rId5" Type="http://schemas.openxmlformats.org/officeDocument/2006/relationships/hyperlink" Target="https://app.any.run/tasks/eda9d4a5-9117-4b06-8d2b-7618305c7d26" TargetMode="External"/><Relationship Id="rId4" Type="http://schemas.openxmlformats.org/officeDocument/2006/relationships/hyperlink" Target="https://app.any.run/tasks/aa782534-ed7f-4879-9998-00c8c18aca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subTitle" idx="1"/>
          </p:nvPr>
        </p:nvSpPr>
        <p:spPr>
          <a:xfrm>
            <a:off x="886968" y="3642360"/>
            <a:ext cx="76485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Malware Research and Analysis</a:t>
            </a:r>
            <a:endParaRPr/>
          </a:p>
        </p:txBody>
      </p:sp>
      <p:sp>
        <p:nvSpPr>
          <p:cNvPr id="125" name="Google Shape;125;p29"/>
          <p:cNvSpPr txBox="1">
            <a:spLocks noGrp="1"/>
          </p:cNvSpPr>
          <p:nvPr>
            <p:ph type="title" idx="2"/>
          </p:nvPr>
        </p:nvSpPr>
        <p:spPr>
          <a:xfrm>
            <a:off x="886981" y="3313175"/>
            <a:ext cx="6974700" cy="4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Week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 of the Malware</a:t>
            </a:r>
            <a:endParaRPr/>
          </a:p>
        </p:txBody>
      </p:sp>
      <p:sp>
        <p:nvSpPr>
          <p:cNvPr id="178" name="Google Shape;178;p38"/>
          <p:cNvSpPr txBox="1">
            <a:spLocks noGrp="1"/>
          </p:cNvSpPr>
          <p:nvPr>
            <p:ph type="body" idx="2"/>
          </p:nvPr>
        </p:nvSpPr>
        <p:spPr>
          <a:xfrm>
            <a:off x="388950" y="936825"/>
            <a:ext cx="8407200" cy="3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highlight>
                  <a:srgbClr val="FFFF00"/>
                </a:highlight>
              </a:rPr>
              <a:t>Answer the following questions:</a:t>
            </a:r>
            <a:endParaRPr sz="2000" b="1">
              <a:solidFill>
                <a:schemeClr val="dk1"/>
              </a:solidFill>
              <a:highlight>
                <a:srgbClr val="FFFF00"/>
              </a:highlight>
            </a:endParaRPr>
          </a:p>
          <a:p>
            <a:pPr marL="0" lvl="0" indent="0" algn="l" rtl="0">
              <a:spcBef>
                <a:spcPts val="0"/>
              </a:spcBef>
              <a:spcAft>
                <a:spcPts val="0"/>
              </a:spcAft>
              <a:buNone/>
            </a:pPr>
            <a:endParaRPr/>
          </a:p>
          <a:p>
            <a:pPr marL="0" lvl="0" indent="0" algn="l" rtl="0">
              <a:spcBef>
                <a:spcPts val="0"/>
              </a:spcBef>
              <a:spcAft>
                <a:spcPts val="0"/>
              </a:spcAft>
              <a:buNone/>
            </a:pPr>
            <a:r>
              <a:rPr lang="en"/>
              <a:t>Definition of the malware and what it does</a:t>
            </a:r>
            <a:endParaRPr/>
          </a:p>
          <a:p>
            <a:pPr marL="457200" lvl="0" indent="-317500" algn="l" rtl="0">
              <a:spcBef>
                <a:spcPts val="0"/>
              </a:spcBef>
              <a:spcAft>
                <a:spcPts val="0"/>
              </a:spcAft>
              <a:buSzPts val="1400"/>
              <a:buChar char="-"/>
            </a:pPr>
            <a:r>
              <a:rPr lang="en"/>
              <a:t>Include at least one conceptual diagram</a:t>
            </a:r>
            <a:endParaRPr/>
          </a:p>
          <a:p>
            <a:pPr marL="457200" lvl="0" indent="-317500" algn="l" rtl="0">
              <a:spcBef>
                <a:spcPts val="0"/>
              </a:spcBef>
              <a:spcAft>
                <a:spcPts val="0"/>
              </a:spcAft>
              <a:buSzPts val="1400"/>
              <a:buChar char="-"/>
            </a:pPr>
            <a:r>
              <a:rPr lang="en"/>
              <a:t>Who made it </a:t>
            </a:r>
            <a:endParaRPr/>
          </a:p>
          <a:p>
            <a:pPr marL="457200" lvl="0" indent="-317500" algn="l" rtl="0">
              <a:spcBef>
                <a:spcPts val="0"/>
              </a:spcBef>
              <a:spcAft>
                <a:spcPts val="0"/>
              </a:spcAft>
              <a:buSzPts val="1400"/>
              <a:buChar char="-"/>
            </a:pPr>
            <a:r>
              <a:rPr lang="en"/>
              <a:t>When was it first discovered</a:t>
            </a:r>
            <a:br>
              <a:rPr lang="en"/>
            </a:br>
            <a:endParaRPr/>
          </a:p>
          <a:p>
            <a:pPr marL="0" lvl="0" indent="0" algn="l" rtl="0">
              <a:spcBef>
                <a:spcPts val="0"/>
              </a:spcBef>
              <a:spcAft>
                <a:spcPts val="0"/>
              </a:spcAft>
              <a:buNone/>
            </a:pPr>
            <a:r>
              <a:rPr lang="en"/>
              <a:t>Case study</a:t>
            </a:r>
            <a:endParaRPr/>
          </a:p>
          <a:p>
            <a:pPr marL="457200" lvl="0" indent="-317500" algn="l" rtl="0">
              <a:spcBef>
                <a:spcPts val="0"/>
              </a:spcBef>
              <a:spcAft>
                <a:spcPts val="0"/>
              </a:spcAft>
              <a:buSzPts val="1400"/>
              <a:buChar char="-"/>
            </a:pPr>
            <a:r>
              <a:rPr lang="en"/>
              <a:t>Discuss at least once case of the malware and problems causes</a:t>
            </a:r>
            <a:br>
              <a:rPr lang="en"/>
            </a:br>
            <a:endParaRPr/>
          </a:p>
          <a:p>
            <a:pPr marL="0" lvl="0" indent="0" algn="l" rtl="0">
              <a:spcBef>
                <a:spcPts val="0"/>
              </a:spcBef>
              <a:spcAft>
                <a:spcPts val="0"/>
              </a:spcAft>
              <a:buNone/>
            </a:pPr>
            <a:r>
              <a:rPr lang="en"/>
              <a:t>Severity scope of the impact</a:t>
            </a:r>
            <a:endParaRPr/>
          </a:p>
          <a:p>
            <a:pPr marL="457200" lvl="0" indent="-317500" algn="l" rtl="0">
              <a:spcBef>
                <a:spcPts val="0"/>
              </a:spcBef>
              <a:spcAft>
                <a:spcPts val="0"/>
              </a:spcAft>
              <a:buSzPts val="1400"/>
              <a:buChar char="-"/>
            </a:pPr>
            <a:r>
              <a:rPr lang="en"/>
              <a:t>How many devices/users/ orgs were affected</a:t>
            </a:r>
            <a:endParaRPr/>
          </a:p>
          <a:p>
            <a:pPr marL="457200" lvl="0" indent="-317500" algn="l" rtl="0">
              <a:spcBef>
                <a:spcPts val="0"/>
              </a:spcBef>
              <a:spcAft>
                <a:spcPts val="0"/>
              </a:spcAft>
              <a:buSzPts val="1400"/>
              <a:buChar char="-"/>
            </a:pPr>
            <a:r>
              <a:rPr lang="en"/>
              <a:t>Financial cost at the level of all people affected</a:t>
            </a:r>
            <a:endParaRPr/>
          </a:p>
          <a:p>
            <a:pPr marL="457200" lvl="0" indent="-317500" algn="l" rtl="0">
              <a:spcBef>
                <a:spcPts val="0"/>
              </a:spcBef>
              <a:spcAft>
                <a:spcPts val="0"/>
              </a:spcAft>
              <a:buSzPts val="1400"/>
              <a:buChar char="-"/>
            </a:pPr>
            <a:r>
              <a:rPr lang="en"/>
              <a:t>How the community responded</a:t>
            </a:r>
            <a:endParaRPr/>
          </a:p>
          <a:p>
            <a:pPr marL="457200" lvl="0" indent="-317500" algn="l" rtl="0">
              <a:spcBef>
                <a:spcPts val="0"/>
              </a:spcBef>
              <a:spcAft>
                <a:spcPts val="0"/>
              </a:spcAft>
              <a:buSzPts val="1400"/>
              <a:buChar char="-"/>
            </a:pPr>
            <a:r>
              <a:rPr lang="en"/>
              <a:t>How much of a risk it remains and future outlook</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Definition of Key Terms that are new (3–5 key technical terms)</a:t>
            </a:r>
            <a:endParaRPr>
              <a:solidFill>
                <a:schemeClr val="dk1"/>
              </a:solidFill>
            </a:endParaRPr>
          </a:p>
          <a:p>
            <a:pPr marL="0" lvl="0" indent="0" algn="l" rtl="0">
              <a:spcBef>
                <a:spcPts val="800"/>
              </a:spcBef>
              <a:spcAft>
                <a:spcPts val="0"/>
              </a:spcAft>
              <a:buClr>
                <a:srgbClr val="000000"/>
              </a:buClr>
              <a:buSzPts val="1100"/>
              <a:buFont typeface="Arial"/>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Expose (Malware Analysis):</a:t>
            </a:r>
            <a:endParaRPr/>
          </a:p>
        </p:txBody>
      </p:sp>
      <p:sp>
        <p:nvSpPr>
          <p:cNvPr id="184" name="Google Shape;184;p39"/>
          <p:cNvSpPr txBox="1">
            <a:spLocks noGrp="1"/>
          </p:cNvSpPr>
          <p:nvPr>
            <p:ph type="subTitle" idx="1"/>
          </p:nvPr>
        </p:nvSpPr>
        <p:spPr>
          <a:xfrm>
            <a:off x="356616" y="972750"/>
            <a:ext cx="78135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Set-up:</a:t>
            </a:r>
            <a:endParaRPr>
              <a:highlight>
                <a:srgbClr val="FFFF00"/>
              </a:highlight>
            </a:endParaRPr>
          </a:p>
          <a:p>
            <a:pPr marL="0" lvl="0" indent="0" algn="l" rtl="0">
              <a:spcBef>
                <a:spcPts val="0"/>
              </a:spcBef>
              <a:spcAft>
                <a:spcPts val="0"/>
              </a:spcAft>
              <a:buNone/>
            </a:pPr>
            <a:endParaRPr>
              <a:highlight>
                <a:srgbClr val="FFFF00"/>
              </a:highlight>
            </a:endParaRPr>
          </a:p>
          <a:p>
            <a:pPr marL="0" lvl="0" indent="0" algn="l" rtl="0">
              <a:spcBef>
                <a:spcPts val="0"/>
              </a:spcBef>
              <a:spcAft>
                <a:spcPts val="0"/>
              </a:spcAft>
              <a:buNone/>
            </a:pPr>
            <a:endParaRPr>
              <a:highlight>
                <a:srgbClr val="FFFF00"/>
              </a:highlight>
            </a:endParaRPr>
          </a:p>
        </p:txBody>
      </p:sp>
      <p:sp>
        <p:nvSpPr>
          <p:cNvPr id="185" name="Google Shape;185;p39"/>
          <p:cNvSpPr txBox="1">
            <a:spLocks noGrp="1"/>
          </p:cNvSpPr>
          <p:nvPr>
            <p:ph type="body" idx="2"/>
          </p:nvPr>
        </p:nvSpPr>
        <p:spPr>
          <a:xfrm>
            <a:off x="412325" y="1380650"/>
            <a:ext cx="8210700" cy="31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Navigate to: https://any.run/</a:t>
            </a:r>
            <a:endParaRPr/>
          </a:p>
          <a:p>
            <a:pPr marL="0" lvl="0" indent="0" algn="l" rtl="0">
              <a:spcBef>
                <a:spcPts val="0"/>
              </a:spcBef>
              <a:spcAft>
                <a:spcPts val="0"/>
              </a:spcAft>
              <a:buClr>
                <a:schemeClr val="dk1"/>
              </a:buClr>
              <a:buSzPts val="1100"/>
              <a:buFont typeface="Arial"/>
              <a:buNone/>
            </a:pPr>
            <a:r>
              <a:rPr lang="en"/>
              <a:t>- Register for an account. Be sure to check your email and activate your account before proceeding.</a:t>
            </a:r>
            <a:endParaRPr/>
          </a:p>
          <a:p>
            <a:pPr marL="0" lvl="0" indent="0" algn="l" rtl="0">
              <a:spcBef>
                <a:spcPts val="0"/>
              </a:spcBef>
              <a:spcAft>
                <a:spcPts val="0"/>
              </a:spcAft>
              <a:buNone/>
            </a:pPr>
            <a:endParaRPr/>
          </a:p>
          <a:p>
            <a:pPr marL="0" lvl="0" indent="0" algn="l" rtl="0">
              <a:spcBef>
                <a:spcPts val="0"/>
              </a:spcBef>
              <a:spcAft>
                <a:spcPts val="0"/>
              </a:spcAft>
              <a:buNone/>
            </a:pPr>
            <a:r>
              <a:rPr lang="en"/>
              <a:t>- Use the </a:t>
            </a:r>
            <a:r>
              <a:rPr lang="en" b="1"/>
              <a:t>Student Instruction Handout</a:t>
            </a:r>
            <a:r>
              <a:rPr lang="en"/>
              <a:t> for more details on how to read the malware reports on Any.run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2000" b="1">
                <a:solidFill>
                  <a:schemeClr val="dk1"/>
                </a:solidFill>
                <a:highlight>
                  <a:srgbClr val="FFFF00"/>
                </a:highlight>
              </a:rPr>
              <a:t>Instructions:</a:t>
            </a:r>
            <a:endParaRPr sz="2000" b="1">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sz="2000" b="1">
              <a:solidFill>
                <a:schemeClr val="dk1"/>
              </a:solidFill>
              <a:highlight>
                <a:srgbClr val="FFFF00"/>
              </a:highlight>
            </a:endParaRPr>
          </a:p>
          <a:p>
            <a:pPr marL="0" lvl="0" indent="0" algn="l" rtl="0">
              <a:spcBef>
                <a:spcPts val="0"/>
              </a:spcBef>
              <a:spcAft>
                <a:spcPts val="0"/>
              </a:spcAft>
              <a:buNone/>
            </a:pPr>
            <a:r>
              <a:rPr lang="en"/>
              <a:t>Analyze your assigned malware using the links provided. </a:t>
            </a:r>
            <a:endParaRPr/>
          </a:p>
          <a:p>
            <a:pPr marL="0" lvl="0" indent="0" algn="l" rtl="0">
              <a:spcBef>
                <a:spcPts val="0"/>
              </a:spcBef>
              <a:spcAft>
                <a:spcPts val="0"/>
              </a:spcAft>
              <a:buNone/>
            </a:pPr>
            <a:endParaRPr/>
          </a:p>
          <a:p>
            <a:pPr marL="0" lvl="0" indent="0" algn="l" rtl="0">
              <a:spcBef>
                <a:spcPts val="0"/>
              </a:spcBef>
              <a:spcAft>
                <a:spcPts val="0"/>
              </a:spcAft>
              <a:buNone/>
            </a:pPr>
            <a:r>
              <a:rPr lang="en"/>
              <a:t>Use the </a:t>
            </a:r>
            <a:r>
              <a:rPr lang="en" u="sng">
                <a:solidFill>
                  <a:schemeClr val="hlink"/>
                </a:solidFill>
                <a:hlinkClick r:id="rId3"/>
              </a:rPr>
              <a:t>Technical Expose Template</a:t>
            </a:r>
            <a:r>
              <a:rPr lang="en"/>
              <a:t> for the Analysis to guide you with your report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Expose:</a:t>
            </a:r>
            <a:endParaRPr/>
          </a:p>
        </p:txBody>
      </p:sp>
      <p:sp>
        <p:nvSpPr>
          <p:cNvPr id="191" name="Google Shape;191;p40"/>
          <p:cNvSpPr txBox="1">
            <a:spLocks noGrp="1"/>
          </p:cNvSpPr>
          <p:nvPr>
            <p:ph type="body" idx="2"/>
          </p:nvPr>
        </p:nvSpPr>
        <p:spPr>
          <a:xfrm>
            <a:off x="412325" y="866200"/>
            <a:ext cx="8392500" cy="407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highlight>
                  <a:srgbClr val="FFFF00"/>
                </a:highlight>
              </a:rPr>
              <a:t>Answer the following questions:</a:t>
            </a:r>
            <a:endParaRPr sz="2000" b="1">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 b="1"/>
              <a:t>Is this a remote or local exploit</a:t>
            </a:r>
            <a:r>
              <a:rPr lang="en"/>
              <a:t> (does it attack a protocol or does it have to be on the target machine to be dangerous)?</a:t>
            </a:r>
            <a:br>
              <a:rPr lang="en"/>
            </a:br>
            <a:endParaRPr/>
          </a:p>
          <a:p>
            <a:pPr marL="0" lvl="0" indent="0" algn="l" rtl="0">
              <a:spcBef>
                <a:spcPts val="0"/>
              </a:spcBef>
              <a:spcAft>
                <a:spcPts val="0"/>
              </a:spcAft>
              <a:buClr>
                <a:schemeClr val="dk1"/>
              </a:buClr>
              <a:buSzPts val="1100"/>
              <a:buFont typeface="Arial"/>
              <a:buNone/>
            </a:pPr>
            <a:r>
              <a:rPr lang="en" b="1"/>
              <a:t>How is it delivered </a:t>
            </a:r>
            <a:r>
              <a:rPr lang="en"/>
              <a:t>(uploaded as a raw executable? Embedded in a Word, PDF, or PPT document, and delivered via phishing?)</a:t>
            </a:r>
            <a:br>
              <a:rPr lang="en"/>
            </a:br>
            <a:endParaRPr/>
          </a:p>
          <a:p>
            <a:pPr marL="0" lvl="0" indent="0" algn="l" rtl="0">
              <a:spcBef>
                <a:spcPts val="0"/>
              </a:spcBef>
              <a:spcAft>
                <a:spcPts val="0"/>
              </a:spcAft>
              <a:buNone/>
            </a:pPr>
            <a:r>
              <a:rPr lang="en" b="1"/>
              <a:t>What were the notable malware campaigns in which this malware was used? </a:t>
            </a:r>
            <a:br>
              <a:rPr lang="en"/>
            </a:br>
            <a:r>
              <a:rPr lang="en"/>
              <a:t>How big were they (how many people affected)? </a:t>
            </a:r>
            <a:br>
              <a:rPr lang="en"/>
            </a:br>
            <a:r>
              <a:rPr lang="en"/>
              <a:t>Who launched them (was it a bunch of script kiddies? Russian hackers, as in the case of the NotPetya campaign against Ukraine? etc.).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Behavior</a:t>
            </a:r>
            <a:endParaRPr b="1"/>
          </a:p>
          <a:p>
            <a:pPr marL="457200" lvl="0" indent="-317500" algn="l" rtl="0">
              <a:spcBef>
                <a:spcPts val="0"/>
              </a:spcBef>
              <a:spcAft>
                <a:spcPts val="0"/>
              </a:spcAft>
              <a:buSzPts val="1400"/>
              <a:buChar char="-"/>
            </a:pPr>
            <a:r>
              <a:rPr lang="en" b="1"/>
              <a:t>Does the malware connect to the network? If so, why, and what does it do?</a:t>
            </a:r>
            <a:endParaRPr b="1"/>
          </a:p>
          <a:p>
            <a:pPr marL="457200" lvl="0" indent="-317500" algn="l" rtl="0">
              <a:spcBef>
                <a:spcPts val="0"/>
              </a:spcBef>
              <a:spcAft>
                <a:spcPts val="0"/>
              </a:spcAft>
              <a:buSzPts val="1400"/>
              <a:buChar char="-"/>
            </a:pPr>
            <a:r>
              <a:rPr lang="en" b="1"/>
              <a:t>Does the malware modify the target's filesystem? Why, and how?</a:t>
            </a:r>
            <a:endParaRPr b="1"/>
          </a:p>
          <a:p>
            <a:pPr marL="457200" lvl="0" indent="-317500" algn="l" rtl="0">
              <a:spcBef>
                <a:spcPts val="0"/>
              </a:spcBef>
              <a:spcAft>
                <a:spcPts val="0"/>
              </a:spcAft>
              <a:buSzPts val="1400"/>
              <a:buChar char="-"/>
            </a:pPr>
            <a:r>
              <a:rPr lang="en" b="1"/>
              <a:t>Is the malware known to "hide" itself somehow? If so, how? How does this technique work? </a:t>
            </a:r>
            <a:br>
              <a:rPr lang="en" b="1"/>
            </a:br>
            <a:endParaRPr/>
          </a:p>
          <a:p>
            <a:pPr marL="0" lvl="0" indent="0" algn="l" rtl="0">
              <a:spcBef>
                <a:spcPts val="0"/>
              </a:spcBef>
              <a:spcAft>
                <a:spcPts val="0"/>
              </a:spcAft>
              <a:buNone/>
            </a:pPr>
            <a:br>
              <a:rPr lang="en"/>
            </a:b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Containment Strategy and Awareness Training</a:t>
            </a:r>
            <a:endParaRPr/>
          </a:p>
        </p:txBody>
      </p:sp>
      <p:sp>
        <p:nvSpPr>
          <p:cNvPr id="197" name="Google Shape;197;p41"/>
          <p:cNvSpPr txBox="1">
            <a:spLocks noGrp="1"/>
          </p:cNvSpPr>
          <p:nvPr>
            <p:ph type="subTitle" idx="1"/>
          </p:nvPr>
        </p:nvSpPr>
        <p:spPr>
          <a:xfrm>
            <a:off x="356616" y="752175"/>
            <a:ext cx="78135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Select one of the following organizational structures</a:t>
            </a:r>
            <a:endParaRPr>
              <a:highlight>
                <a:srgbClr val="FFFF00"/>
              </a:highlight>
            </a:endParaRPr>
          </a:p>
        </p:txBody>
      </p:sp>
      <p:sp>
        <p:nvSpPr>
          <p:cNvPr id="198" name="Google Shape;198;p41"/>
          <p:cNvSpPr txBox="1">
            <a:spLocks noGrp="1"/>
          </p:cNvSpPr>
          <p:nvPr>
            <p:ph type="body" idx="2"/>
          </p:nvPr>
        </p:nvSpPr>
        <p:spPr>
          <a:xfrm>
            <a:off x="412325" y="1254425"/>
            <a:ext cx="8210700" cy="33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Government Agency/ Organization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Small to Mid-Size Private Organization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2"/>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Containment Strategy</a:t>
            </a:r>
            <a:endParaRPr/>
          </a:p>
        </p:txBody>
      </p:sp>
      <p:sp>
        <p:nvSpPr>
          <p:cNvPr id="204" name="Google Shape;204;p42"/>
          <p:cNvSpPr txBox="1">
            <a:spLocks noGrp="1"/>
          </p:cNvSpPr>
          <p:nvPr>
            <p:ph type="body" idx="2"/>
          </p:nvPr>
        </p:nvSpPr>
        <p:spPr>
          <a:xfrm>
            <a:off x="356625" y="822125"/>
            <a:ext cx="8216100" cy="37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Scope of Impact:</a:t>
            </a:r>
            <a:r>
              <a:rPr lang="en"/>
              <a:t> </a:t>
            </a:r>
            <a:endParaRPr/>
          </a:p>
          <a:p>
            <a:pPr marL="457200" lvl="0" indent="-317500" algn="l" rtl="0">
              <a:spcBef>
                <a:spcPts val="0"/>
              </a:spcBef>
              <a:spcAft>
                <a:spcPts val="0"/>
              </a:spcAft>
              <a:buSzPts val="1400"/>
              <a:buChar char="-"/>
            </a:pPr>
            <a:r>
              <a:rPr lang="en">
                <a:solidFill>
                  <a:schemeClr val="dk1"/>
                </a:solidFill>
              </a:rPr>
              <a:t>Summarize the scope of the attack surface vulnerable to this sample. Include information 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Severity:</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Explain how severe this malware is. Based on this information, recommend a timeline for patching.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Solution: </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Explain the steps to fix a computer that has been affected; which patches to use, if any; and strategies for preventing future attacks.</a:t>
            </a:r>
            <a:endParaRPr b="1">
              <a:solidFill>
                <a:schemeClr val="dk1"/>
              </a:solidFill>
            </a:endParaRPr>
          </a:p>
          <a:p>
            <a:pPr marL="0" lvl="0" indent="0" algn="l" rtl="0">
              <a:spcBef>
                <a:spcPts val="0"/>
              </a:spcBef>
              <a:spcAft>
                <a:spcPts val="0"/>
              </a:spcAft>
              <a:buNone/>
            </a:pPr>
            <a:endParaRPr b="1"/>
          </a:p>
          <a:p>
            <a:pPr marL="0" lvl="0" indent="0" algn="l" rtl="0">
              <a:spcBef>
                <a:spcPts val="0"/>
              </a:spcBef>
              <a:spcAft>
                <a:spcPts val="0"/>
              </a:spcAft>
              <a:buNone/>
            </a:pPr>
            <a:r>
              <a:rPr lang="en" b="1"/>
              <a:t>What to Patch: </a:t>
            </a:r>
            <a:endParaRPr b="1"/>
          </a:p>
          <a:p>
            <a:pPr marL="457200" lvl="0" indent="-317500" algn="l" rtl="0">
              <a:spcBef>
                <a:spcPts val="0"/>
              </a:spcBef>
              <a:spcAft>
                <a:spcPts val="0"/>
              </a:spcAft>
              <a:buSzPts val="1400"/>
              <a:buChar char="-"/>
            </a:pPr>
            <a:r>
              <a:rPr lang="en"/>
              <a:t>Which services/software/etc. need to be upgraded, with a link to the patch to install. These can be easily found on most vulnerability databases.</a:t>
            </a:r>
            <a:endParaRPr/>
          </a:p>
          <a:p>
            <a:pPr marL="0" lvl="0" indent="0" algn="l" rtl="0">
              <a:spcBef>
                <a:spcPts val="0"/>
              </a:spcBef>
              <a:spcAft>
                <a:spcPts val="0"/>
              </a:spcAft>
              <a:buNone/>
            </a:pPr>
            <a:endParaRPr/>
          </a:p>
          <a:p>
            <a:pPr marL="0" lvl="0" indent="0" algn="l" rtl="0">
              <a:spcBef>
                <a:spcPts val="0"/>
              </a:spcBef>
              <a:spcAft>
                <a:spcPts val="0"/>
              </a:spcAft>
              <a:buNone/>
            </a:pPr>
            <a:r>
              <a:rPr lang="en" b="1"/>
              <a:t>Severity and Timelines:</a:t>
            </a:r>
            <a:r>
              <a:rPr lang="en"/>
              <a:t> Suggest a "criticality level"/timeline for implementing the patches based on the organization you chose. How big is the threat and how quickly should patches be implemented</a:t>
            </a:r>
            <a:endParaRPr/>
          </a:p>
          <a:p>
            <a:pPr marL="0" lvl="0" indent="0" algn="l" rtl="0">
              <a:spcBef>
                <a:spcPts val="0"/>
              </a:spcBef>
              <a:spcAft>
                <a:spcPts val="0"/>
              </a:spcAft>
              <a:buNone/>
            </a:pPr>
            <a:endParaRPr/>
          </a:p>
          <a:p>
            <a:pPr marL="0" lvl="0" indent="0" algn="l" rtl="0">
              <a:spcBef>
                <a:spcPts val="0"/>
              </a:spcBef>
              <a:spcAft>
                <a:spcPts val="0"/>
              </a:spcAft>
              <a:buNone/>
            </a:pPr>
            <a:r>
              <a:rPr lang="en" sz="1200" b="1"/>
              <a:t>NOTE: Use the </a:t>
            </a:r>
            <a:r>
              <a:rPr lang="en" sz="1200" b="1" u="sng">
                <a:solidFill>
                  <a:schemeClr val="hlink"/>
                </a:solidFill>
                <a:hlinkClick r:id="rId3"/>
              </a:rPr>
              <a:t>Containment Strategy and Awareness Training Template</a:t>
            </a:r>
            <a:r>
              <a:rPr lang="en" sz="1200" b="1"/>
              <a:t> to guide you with your report. </a:t>
            </a:r>
            <a:endParaRPr sz="1200" b="1"/>
          </a:p>
          <a:p>
            <a:pPr marL="914400" lvl="0" indent="0" algn="l" rtl="0">
              <a:spcBef>
                <a:spcPts val="0"/>
              </a:spcBef>
              <a:spcAft>
                <a:spcPts val="0"/>
              </a:spcAft>
              <a:buNone/>
            </a:pPr>
            <a:br>
              <a:rPr lang="en"/>
            </a:b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3"/>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Awareness Training</a:t>
            </a:r>
            <a:endParaRPr/>
          </a:p>
        </p:txBody>
      </p:sp>
      <p:sp>
        <p:nvSpPr>
          <p:cNvPr id="210" name="Google Shape;210;p43"/>
          <p:cNvSpPr txBox="1">
            <a:spLocks noGrp="1"/>
          </p:cNvSpPr>
          <p:nvPr>
            <p:ph type="subTitle" idx="1"/>
          </p:nvPr>
        </p:nvSpPr>
        <p:spPr>
          <a:xfrm>
            <a:off x="356616" y="752175"/>
            <a:ext cx="78135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Write up a "how-to" with the following sections.</a:t>
            </a:r>
            <a:endParaRPr>
              <a:highlight>
                <a:srgbClr val="FFFF00"/>
              </a:highlight>
            </a:endParaRPr>
          </a:p>
        </p:txBody>
      </p:sp>
      <p:sp>
        <p:nvSpPr>
          <p:cNvPr id="211" name="Google Shape;211;p43"/>
          <p:cNvSpPr txBox="1">
            <a:spLocks noGrp="1"/>
          </p:cNvSpPr>
          <p:nvPr>
            <p:ph type="body" idx="2"/>
          </p:nvPr>
        </p:nvSpPr>
        <p:spPr>
          <a:xfrm>
            <a:off x="412325" y="1254425"/>
            <a:ext cx="8251500" cy="35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Identification:</a:t>
            </a:r>
            <a:r>
              <a:rPr lang="en"/>
              <a:t> </a:t>
            </a:r>
            <a:r>
              <a:rPr lang="en" sz="1100" i="1">
                <a:solidFill>
                  <a:schemeClr val="dk1"/>
                </a:solidFill>
              </a:rPr>
              <a:t>Explain the steps to identify an infection with your sample. Refer to your Behavioral Analysis results from before, and list the prominent pieces of suspicious activity.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b="1"/>
              <a:t>Quarantine: </a:t>
            </a:r>
            <a:r>
              <a:rPr lang="en" sz="1100" i="1">
                <a:solidFill>
                  <a:schemeClr val="dk1"/>
                </a:solidFill>
              </a:rPr>
              <a:t>Based on your Behavioral Analysis results from before, explain the steps users should take to minimize damage to their computer and the rest of the network if  they find their device to be infected.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Escalation: </a:t>
            </a:r>
            <a:r>
              <a:rPr lang="en"/>
              <a:t>Suggest a simple escalation protocol in the event an end user finds a compromised device. Who and which other teams should be notified?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200" b="1">
                <a:solidFill>
                  <a:schemeClr val="dk1"/>
                </a:solidFill>
              </a:rPr>
              <a:t>NOTE: Use the </a:t>
            </a:r>
            <a:r>
              <a:rPr lang="en" sz="1200" b="1" u="sng">
                <a:solidFill>
                  <a:schemeClr val="accent5"/>
                </a:solidFill>
                <a:hlinkClick r:id="rId3"/>
              </a:rPr>
              <a:t>Containment Strategy and Awareness Training Template</a:t>
            </a:r>
            <a:r>
              <a:rPr lang="en" sz="1200" b="1">
                <a:solidFill>
                  <a:schemeClr val="dk1"/>
                </a:solidFill>
              </a:rPr>
              <a:t> to guide you with your report.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4"/>
          <p:cNvSpPr txBox="1">
            <a:spLocks noGrp="1"/>
          </p:cNvSpPr>
          <p:nvPr>
            <p:ph type="title"/>
          </p:nvPr>
        </p:nvSpPr>
        <p:spPr>
          <a:xfrm>
            <a:off x="1469625" y="1240500"/>
            <a:ext cx="6664200" cy="14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Every group must present a proposal </a:t>
            </a:r>
            <a:br>
              <a:rPr lang="en" sz="2400">
                <a:solidFill>
                  <a:srgbClr val="000000"/>
                </a:solidFill>
              </a:rPr>
            </a:br>
            <a:r>
              <a:rPr lang="en" sz="2400">
                <a:solidFill>
                  <a:srgbClr val="000000"/>
                </a:solidFill>
              </a:rPr>
              <a:t>that is approved by the instructor.</a:t>
            </a:r>
            <a:r>
              <a:rPr lang="en" sz="2400"/>
              <a:t> </a:t>
            </a: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t>(Proposal should include topic + list of articles and other resources you will use to complete the report and presentation). </a:t>
            </a:r>
            <a:endParaRPr sz="2400"/>
          </a:p>
          <a:p>
            <a:pPr marL="0" lvl="0" indent="0" algn="l" rtl="0">
              <a:spcBef>
                <a:spcPts val="0"/>
              </a:spcBef>
              <a:spcAft>
                <a:spcPts val="0"/>
              </a:spcAft>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2629775" y="1534650"/>
            <a:ext cx="6227100" cy="22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 creative and make your topic </a:t>
            </a:r>
            <a:r>
              <a:rPr lang="en" b="1"/>
              <a:t>interesting </a:t>
            </a:r>
            <a:r>
              <a:rPr lang="en"/>
              <a:t>and a bit off the beaten path.</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6"/>
          <p:cNvSpPr txBox="1">
            <a:spLocks noGrp="1"/>
          </p:cNvSpPr>
          <p:nvPr>
            <p:ph type="title"/>
          </p:nvPr>
        </p:nvSpPr>
        <p:spPr>
          <a:xfrm>
            <a:off x="1298625" y="1277225"/>
            <a:ext cx="6870600" cy="17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8C8E5"/>
                </a:solidFill>
              </a:rPr>
              <a:t>Due Dates:</a:t>
            </a:r>
            <a:r>
              <a:rPr lang="en"/>
              <a:t> </a:t>
            </a:r>
            <a:br>
              <a:rPr lang="en" sz="2400"/>
            </a:br>
            <a:endParaRPr sz="2400"/>
          </a:p>
          <a:p>
            <a:pPr marL="0" lvl="0" indent="0" algn="l" rtl="0">
              <a:spcBef>
                <a:spcPts val="0"/>
              </a:spcBef>
              <a:spcAft>
                <a:spcPts val="0"/>
              </a:spcAft>
              <a:buClr>
                <a:schemeClr val="dk1"/>
              </a:buClr>
              <a:buSzPts val="1100"/>
              <a:buFont typeface="Arial"/>
              <a:buNone/>
            </a:pPr>
            <a:r>
              <a:rPr lang="en" sz="2400"/>
              <a:t>Presentations will be on Day 3 of class</a:t>
            </a: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r>
              <a:rPr lang="en" sz="2400"/>
              <a:t>Reports will be due the following week</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Requirements</a:t>
            </a:r>
            <a:endParaRPr/>
          </a:p>
        </p:txBody>
      </p:sp>
      <p:sp>
        <p:nvSpPr>
          <p:cNvPr id="232" name="Google Shape;232;p47"/>
          <p:cNvSpPr txBox="1">
            <a:spLocks noGrp="1"/>
          </p:cNvSpPr>
          <p:nvPr>
            <p:ph type="body" idx="2"/>
          </p:nvPr>
        </p:nvSpPr>
        <p:spPr>
          <a:xfrm>
            <a:off x="703225" y="949625"/>
            <a:ext cx="8021100" cy="188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highlight>
                  <a:srgbClr val="FFFF00"/>
                </a:highlight>
              </a:rPr>
              <a:t>For your presentation:</a:t>
            </a:r>
            <a:endParaRPr dirty="0">
              <a:highlight>
                <a:srgbClr val="FFFF00"/>
              </a:highlight>
            </a:endParaRPr>
          </a:p>
          <a:p>
            <a:pPr marL="484632" lvl="0" indent="-180340" algn="l" rtl="0">
              <a:lnSpc>
                <a:spcPct val="100000"/>
              </a:lnSpc>
              <a:spcBef>
                <a:spcPts val="400"/>
              </a:spcBef>
              <a:spcAft>
                <a:spcPts val="0"/>
              </a:spcAft>
              <a:buSzPts val="1400"/>
              <a:buChar char="•"/>
            </a:pPr>
            <a:r>
              <a:rPr lang="en" dirty="0"/>
              <a:t>Focus on both developing clean slides with technical accuracy and depth</a:t>
            </a:r>
            <a:endParaRPr dirty="0"/>
          </a:p>
          <a:p>
            <a:pPr marL="484632" lvl="0" indent="-180340" algn="l" rtl="0">
              <a:lnSpc>
                <a:spcPct val="100000"/>
              </a:lnSpc>
              <a:spcBef>
                <a:spcPts val="400"/>
              </a:spcBef>
              <a:spcAft>
                <a:spcPts val="0"/>
              </a:spcAft>
              <a:buSzPts val="1400"/>
              <a:buChar char="•"/>
            </a:pPr>
            <a:r>
              <a:rPr lang="en" dirty="0"/>
              <a:t>Try to make the presentations engaging </a:t>
            </a:r>
            <a:br>
              <a:rPr lang="en" dirty="0"/>
            </a:br>
            <a:r>
              <a:rPr lang="en" dirty="0"/>
              <a:t>(use this as an opportunity to practice your oral communication)</a:t>
            </a:r>
            <a:endParaRPr dirty="0"/>
          </a:p>
          <a:p>
            <a:pPr marL="484632" lvl="0" indent="-180340" algn="l" rtl="0">
              <a:lnSpc>
                <a:spcPct val="100000"/>
              </a:lnSpc>
              <a:spcBef>
                <a:spcPts val="400"/>
              </a:spcBef>
              <a:spcAft>
                <a:spcPts val="0"/>
              </a:spcAft>
              <a:buSzPts val="1400"/>
              <a:buChar char="•"/>
            </a:pPr>
            <a:r>
              <a:rPr lang="en" dirty="0"/>
              <a:t>Consider what in your report is relevant to include in your 10-12 minute presentation</a:t>
            </a:r>
            <a:endParaRPr dirty="0"/>
          </a:p>
          <a:p>
            <a:pPr marL="484632" lvl="0" indent="-180340" algn="l" rtl="0">
              <a:lnSpc>
                <a:spcPct val="100000"/>
              </a:lnSpc>
              <a:spcBef>
                <a:spcPts val="400"/>
              </a:spcBef>
              <a:spcAft>
                <a:spcPts val="0"/>
              </a:spcAft>
              <a:buSzPts val="1400"/>
              <a:buChar char="•"/>
            </a:pPr>
            <a:r>
              <a:rPr lang="en" dirty="0"/>
              <a:t>Each person must speak for at least 2 minutes</a:t>
            </a:r>
            <a:endParaRPr dirty="0"/>
          </a:p>
          <a:p>
            <a:pPr marL="484632" lvl="0" indent="-180340" algn="l" rtl="0">
              <a:lnSpc>
                <a:spcPct val="100000"/>
              </a:lnSpc>
              <a:spcBef>
                <a:spcPts val="400"/>
              </a:spcBef>
              <a:spcAft>
                <a:spcPts val="0"/>
              </a:spcAft>
              <a:buSzPts val="1400"/>
              <a:buChar char="•"/>
            </a:pPr>
            <a:r>
              <a:rPr lang="en" dirty="0"/>
              <a:t>You must be prepared to answer questions</a:t>
            </a:r>
            <a:endParaRPr dirty="0"/>
          </a:p>
          <a:p>
            <a:pPr marL="0" lvl="0" indent="0" algn="l" rtl="0">
              <a:lnSpc>
                <a:spcPct val="100000"/>
              </a:lnSpc>
              <a:spcBef>
                <a:spcPts val="400"/>
              </a:spcBef>
              <a:spcAft>
                <a:spcPts val="400"/>
              </a:spcAft>
              <a:buNone/>
            </a:pPr>
            <a:endParaRPr dirty="0"/>
          </a:p>
        </p:txBody>
      </p:sp>
      <p:sp>
        <p:nvSpPr>
          <p:cNvPr id="233" name="Google Shape;233;p47"/>
          <p:cNvSpPr txBox="1">
            <a:spLocks noGrp="1"/>
          </p:cNvSpPr>
          <p:nvPr>
            <p:ph type="body" idx="2"/>
          </p:nvPr>
        </p:nvSpPr>
        <p:spPr>
          <a:xfrm>
            <a:off x="707128" y="2922075"/>
            <a:ext cx="6094200" cy="188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highlight>
                  <a:srgbClr val="FFFF00"/>
                </a:highlight>
              </a:rPr>
              <a:t>For your report:</a:t>
            </a:r>
            <a:endParaRPr sz="1800" b="1" dirty="0">
              <a:highlight>
                <a:srgbClr val="FFFF00"/>
              </a:highlight>
            </a:endParaRPr>
          </a:p>
          <a:p>
            <a:pPr marL="484632" lvl="0" indent="-180340" algn="l" rtl="0">
              <a:lnSpc>
                <a:spcPct val="100000"/>
              </a:lnSpc>
              <a:spcBef>
                <a:spcPts val="400"/>
              </a:spcBef>
              <a:spcAft>
                <a:spcPts val="0"/>
              </a:spcAft>
              <a:buSzPts val="1400"/>
              <a:buChar char="•"/>
            </a:pPr>
            <a:r>
              <a:rPr lang="en"/>
              <a:t>At least 5-8 pages (double spaced)</a:t>
            </a:r>
            <a:endParaRPr dirty="0"/>
          </a:p>
          <a:p>
            <a:pPr marL="484632" lvl="0" indent="-180340" algn="l" rtl="0">
              <a:lnSpc>
                <a:spcPct val="100000"/>
              </a:lnSpc>
              <a:spcBef>
                <a:spcPts val="400"/>
              </a:spcBef>
              <a:spcAft>
                <a:spcPts val="0"/>
              </a:spcAft>
              <a:buSzPts val="1400"/>
              <a:buChar char="•"/>
            </a:pPr>
            <a:r>
              <a:rPr lang="en" dirty="0"/>
              <a:t>Include at least one diagram</a:t>
            </a:r>
            <a:endParaRPr dirty="0"/>
          </a:p>
          <a:p>
            <a:pPr marL="484632" lvl="0" indent="-180340" algn="l" rtl="0">
              <a:lnSpc>
                <a:spcPct val="100000"/>
              </a:lnSpc>
              <a:spcBef>
                <a:spcPts val="400"/>
              </a:spcBef>
              <a:spcAft>
                <a:spcPts val="0"/>
              </a:spcAft>
              <a:buSzPts val="1400"/>
              <a:buChar char="•"/>
            </a:pPr>
            <a:r>
              <a:rPr lang="en" dirty="0"/>
              <a:t>Report should cover the same themes as your presentation</a:t>
            </a:r>
            <a:endParaRPr dirty="0"/>
          </a:p>
          <a:p>
            <a:pPr marL="484632" lvl="0" indent="-180340" algn="l" rtl="0">
              <a:lnSpc>
                <a:spcPct val="100000"/>
              </a:lnSpc>
              <a:spcBef>
                <a:spcPts val="400"/>
              </a:spcBef>
              <a:spcAft>
                <a:spcPts val="0"/>
              </a:spcAft>
              <a:buSzPts val="1400"/>
              <a:buChar char="•"/>
            </a:pPr>
            <a:r>
              <a:rPr lang="en" dirty="0"/>
              <a:t>Include works cited at the end </a:t>
            </a:r>
            <a:endParaRPr dirty="0"/>
          </a:p>
          <a:p>
            <a:pPr marL="0" lvl="0" indent="0" algn="l" rtl="0">
              <a:lnSpc>
                <a:spcPct val="100000"/>
              </a:lnSpc>
              <a:spcBef>
                <a:spcPts val="400"/>
              </a:spcBef>
              <a:spcAft>
                <a:spcPts val="4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a:spLocks noGrp="1"/>
          </p:cNvSpPr>
          <p:nvPr>
            <p:ph type="title"/>
          </p:nvPr>
        </p:nvSpPr>
        <p:spPr>
          <a:xfrm>
            <a:off x="3702225" y="164450"/>
            <a:ext cx="5151000" cy="8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You’ve Made A Lot of Progress So Far!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8"/>
          <p:cNvSpPr txBox="1">
            <a:spLocks noGrp="1"/>
          </p:cNvSpPr>
          <p:nvPr>
            <p:ph type="title"/>
          </p:nvPr>
        </p:nvSpPr>
        <p:spPr>
          <a:xfrm>
            <a:off x="2629775" y="1734750"/>
            <a:ext cx="5684400" cy="22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should consider this to be a </a:t>
            </a:r>
            <a:r>
              <a:rPr lang="en" b="1">
                <a:highlight>
                  <a:srgbClr val="FFFF00"/>
                </a:highlight>
              </a:rPr>
              <a:t>key part</a:t>
            </a:r>
            <a:r>
              <a:rPr lang="en"/>
              <a:t> of your job application materials.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9"/>
          <p:cNvSpPr txBox="1">
            <a:spLocks noGrp="1"/>
          </p:cNvSpPr>
          <p:nvPr>
            <p:ph type="title"/>
          </p:nvPr>
        </p:nvSpPr>
        <p:spPr>
          <a:xfrm>
            <a:off x="356626" y="173725"/>
            <a:ext cx="85956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Good Luck!</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50"/>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Group Formation </a:t>
            </a:r>
            <a:br>
              <a:rPr lang="en" sz="3600"/>
            </a:br>
            <a:r>
              <a:rPr lang="en"/>
              <a:t>(Instructors to Select)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1"/>
          <p:cNvSpPr txBox="1">
            <a:spLocks noGrp="1"/>
          </p:cNvSpPr>
          <p:nvPr>
            <p:ph type="title"/>
          </p:nvPr>
        </p:nvSpPr>
        <p:spPr>
          <a:xfrm>
            <a:off x="342150" y="2088475"/>
            <a:ext cx="8490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1"/>
          <p:cNvSpPr txBox="1">
            <a:spLocks noGrp="1"/>
          </p:cNvSpPr>
          <p:nvPr>
            <p:ph type="title"/>
          </p:nvPr>
        </p:nvSpPr>
        <p:spPr>
          <a:xfrm>
            <a:off x="4713975" y="1796600"/>
            <a:ext cx="3919200" cy="6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highlight>
                  <a:srgbClr val="FFFF00"/>
                </a:highlight>
              </a:rPr>
              <a:t>We’ve covered a lot!</a:t>
            </a:r>
            <a:endParaRPr sz="3000">
              <a:solidFill>
                <a:srgbClr val="000000"/>
              </a:solidFill>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1423416" y="173736"/>
            <a:ext cx="54864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Agenda for the Weeks Ahead!</a:t>
            </a:r>
            <a:endParaRPr/>
          </a:p>
        </p:txBody>
      </p:sp>
      <p:sp>
        <p:nvSpPr>
          <p:cNvPr id="141" name="Google Shape;141;p32"/>
          <p:cNvSpPr txBox="1">
            <a:spLocks noGrp="1"/>
          </p:cNvSpPr>
          <p:nvPr>
            <p:ph type="subTitle" idx="1"/>
          </p:nvPr>
        </p:nvSpPr>
        <p:spPr>
          <a:xfrm>
            <a:off x="1423428" y="752175"/>
            <a:ext cx="74277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00"/>
                </a:highlight>
              </a:rPr>
              <a:t>This week we'll be taking a break to work on projects.</a:t>
            </a:r>
            <a:endParaRPr>
              <a:highlight>
                <a:srgbClr val="FFFF00"/>
              </a:highlight>
            </a:endParaRPr>
          </a:p>
        </p:txBody>
      </p:sp>
      <p:sp>
        <p:nvSpPr>
          <p:cNvPr id="142" name="Google Shape;142;p32"/>
          <p:cNvSpPr txBox="1">
            <a:spLocks noGrp="1"/>
          </p:cNvSpPr>
          <p:nvPr>
            <p:ph type="subTitle" idx="1"/>
          </p:nvPr>
        </p:nvSpPr>
        <p:spPr>
          <a:xfrm>
            <a:off x="1504275" y="1401350"/>
            <a:ext cx="6899700" cy="27627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In the Weeks to Come… We’ll be focused on:</a:t>
            </a:r>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Career Preparation</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Pen Testing</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SIEMS</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Incident Response</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Governance and Compliance</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Security+</a:t>
            </a:r>
            <a:endParaRPr sz="1800" b="0">
              <a:solidFill>
                <a:schemeClr val="dk1"/>
              </a:solidFill>
            </a:endParaRPr>
          </a:p>
          <a:p>
            <a:pPr marL="548640" lvl="0" indent="-205740" algn="l" rtl="0">
              <a:lnSpc>
                <a:spcPct val="120000"/>
              </a:lnSpc>
              <a:spcBef>
                <a:spcPts val="0"/>
              </a:spcBef>
              <a:spcAft>
                <a:spcPts val="0"/>
              </a:spcAft>
              <a:buClr>
                <a:schemeClr val="dk1"/>
              </a:buClr>
              <a:buSzPts val="1800"/>
              <a:buChar char="●"/>
            </a:pPr>
            <a:r>
              <a:rPr lang="en" sz="1800" b="0">
                <a:solidFill>
                  <a:schemeClr val="dk1"/>
                </a:solidFill>
              </a:rPr>
              <a:t>Plus Much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3"/>
          <p:cNvSpPr txBox="1">
            <a:spLocks noGrp="1"/>
          </p:cNvSpPr>
          <p:nvPr>
            <p:ph type="title"/>
          </p:nvPr>
        </p:nvSpPr>
        <p:spPr>
          <a:xfrm>
            <a:off x="342150" y="2088475"/>
            <a:ext cx="8490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Week: Projects!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4"/>
          <p:cNvSpPr txBox="1">
            <a:spLocks noGrp="1"/>
          </p:cNvSpPr>
          <p:nvPr>
            <p:ph type="subTitle" idx="1"/>
          </p:nvPr>
        </p:nvSpPr>
        <p:spPr>
          <a:xfrm>
            <a:off x="2861300" y="791175"/>
            <a:ext cx="5599500" cy="25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FFFFFF"/>
                </a:solidFill>
              </a:rPr>
              <a:t>For your Project, you will:</a:t>
            </a:r>
            <a:endParaRPr sz="1800" u="sng"/>
          </a:p>
          <a:p>
            <a:pPr marL="292608" lvl="0" indent="-165608" algn="l" rtl="0">
              <a:spcBef>
                <a:spcPts val="1000"/>
              </a:spcBef>
              <a:spcAft>
                <a:spcPts val="0"/>
              </a:spcAft>
              <a:buClr>
                <a:srgbClr val="FFFFFF"/>
              </a:buClr>
              <a:buSzPts val="1600"/>
              <a:buChar char="●"/>
            </a:pPr>
            <a:r>
              <a:rPr lang="en" sz="1600"/>
              <a:t>Select a Malware instance or class</a:t>
            </a:r>
            <a:r>
              <a:rPr lang="en" sz="1600">
                <a:solidFill>
                  <a:srgbClr val="FFFFFF"/>
                </a:solidFill>
              </a:rPr>
              <a:t> </a:t>
            </a:r>
            <a:endParaRPr sz="1600" b="0"/>
          </a:p>
          <a:p>
            <a:pPr marL="292608" lvl="0" indent="-165608" algn="l" rtl="0">
              <a:spcBef>
                <a:spcPts val="1000"/>
              </a:spcBef>
              <a:spcAft>
                <a:spcPts val="0"/>
              </a:spcAft>
              <a:buClr>
                <a:srgbClr val="FFFFFF"/>
              </a:buClr>
              <a:buSzPts val="1600"/>
              <a:buChar char="●"/>
            </a:pPr>
            <a:r>
              <a:rPr lang="en" sz="1600"/>
              <a:t>Document how it works, its scope, and extent of impact</a:t>
            </a:r>
            <a:endParaRPr sz="1600"/>
          </a:p>
          <a:p>
            <a:pPr marL="292608" lvl="0" indent="-165608" algn="l" rtl="0">
              <a:spcBef>
                <a:spcPts val="1000"/>
              </a:spcBef>
              <a:spcAft>
                <a:spcPts val="0"/>
              </a:spcAft>
              <a:buClr>
                <a:srgbClr val="FFFFFF"/>
              </a:buClr>
              <a:buSzPts val="1600"/>
              <a:buChar char="●"/>
            </a:pPr>
            <a:r>
              <a:rPr lang="en" sz="1600"/>
              <a:t>Document technical findings from existing analyses and industry reports</a:t>
            </a:r>
            <a:endParaRPr sz="1600">
              <a:solidFill>
                <a:srgbClr val="FFFFFF"/>
              </a:solidFill>
            </a:endParaRPr>
          </a:p>
          <a:p>
            <a:pPr marL="292608" lvl="0" indent="-165608" algn="l" rtl="0">
              <a:spcBef>
                <a:spcPts val="1000"/>
              </a:spcBef>
              <a:spcAft>
                <a:spcPts val="0"/>
              </a:spcAft>
              <a:buClr>
                <a:srgbClr val="FFFFFF"/>
              </a:buClr>
              <a:buSzPts val="1600"/>
              <a:buChar char="●"/>
            </a:pPr>
            <a:r>
              <a:rPr lang="en" sz="1600">
                <a:solidFill>
                  <a:srgbClr val="FFFFFF"/>
                </a:solidFill>
              </a:rPr>
              <a:t>Discuss </a:t>
            </a:r>
            <a:r>
              <a:rPr lang="en" sz="1600"/>
              <a:t>containment and training strategies</a:t>
            </a:r>
            <a:endParaRPr sz="1600">
              <a:solidFill>
                <a:srgbClr val="FFFFFF"/>
              </a:solidFill>
            </a:endParaRPr>
          </a:p>
          <a:p>
            <a:pPr marL="457200" lvl="0" indent="0" algn="l" rtl="0">
              <a:spcBef>
                <a:spcPts val="1000"/>
              </a:spcBef>
              <a:spcAft>
                <a:spcPts val="0"/>
              </a:spcAft>
              <a:buNone/>
            </a:pPr>
            <a:endParaRPr sz="1600">
              <a:solidFill>
                <a:srgbClr val="FFFFFF"/>
              </a:solidFill>
            </a:endParaRPr>
          </a:p>
          <a:p>
            <a:pPr marL="457200" lvl="0" indent="0" algn="l" rtl="0">
              <a:spcBef>
                <a:spcPts val="1000"/>
              </a:spcBef>
              <a:spcAft>
                <a:spcPts val="0"/>
              </a:spcAft>
              <a:buNone/>
            </a:pPr>
            <a:endParaRPr sz="1600"/>
          </a:p>
          <a:p>
            <a:pPr marL="457200" lvl="0" indent="0" algn="l" rtl="0">
              <a:spcBef>
                <a:spcPts val="1000"/>
              </a:spcBef>
              <a:spcAft>
                <a:spcPts val="0"/>
              </a:spcAft>
              <a:buNone/>
            </a:pPr>
            <a:endParaRPr sz="1600"/>
          </a:p>
          <a:p>
            <a:pPr marL="0" lvl="0" indent="0" algn="l" rtl="0">
              <a:spcBef>
                <a:spcPts val="1000"/>
              </a:spcBef>
              <a:spcAft>
                <a:spcPts val="0"/>
              </a:spcAft>
              <a:buClr>
                <a:schemeClr val="dk1"/>
              </a:buClr>
              <a:buSzPts val="1100"/>
              <a:buFont typeface="Arial"/>
              <a:buNone/>
            </a:pPr>
            <a:endParaRPr sz="1800"/>
          </a:p>
          <a:p>
            <a:pPr marL="0" lvl="0" indent="0" algn="l" rtl="0">
              <a:spcBef>
                <a:spcPts val="1000"/>
              </a:spcBef>
              <a:spcAft>
                <a:spcPts val="0"/>
              </a:spcAft>
              <a:buClr>
                <a:schemeClr val="dk1"/>
              </a:buClr>
              <a:buSzPts val="1100"/>
              <a:buFont typeface="Arial"/>
              <a:buNone/>
            </a:pPr>
            <a:endParaRPr sz="1800" b="0"/>
          </a:p>
          <a:p>
            <a:pPr marL="0" lvl="0" indent="0" algn="l" rtl="0">
              <a:spcBef>
                <a:spcPts val="1000"/>
              </a:spcBef>
              <a:spcAft>
                <a:spcPts val="1000"/>
              </a:spcAft>
              <a:buClr>
                <a:schemeClr val="dk1"/>
              </a:buClr>
              <a:buSzPts val="1100"/>
              <a:buFont typeface="Arial"/>
              <a:buNone/>
            </a:pPr>
            <a:endParaRPr sz="1800">
              <a:solidFill>
                <a:srgbClr val="FFFFFF"/>
              </a:solidFill>
            </a:endParaRPr>
          </a:p>
        </p:txBody>
      </p:sp>
      <p:sp>
        <p:nvSpPr>
          <p:cNvPr id="153" name="Google Shape;153;p34"/>
          <p:cNvSpPr txBox="1">
            <a:spLocks noGrp="1"/>
          </p:cNvSpPr>
          <p:nvPr>
            <p:ph type="subTitle" idx="2"/>
          </p:nvPr>
        </p:nvSpPr>
        <p:spPr>
          <a:xfrm>
            <a:off x="3168550" y="4270475"/>
            <a:ext cx="4756500"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All Week!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5"/>
          <p:cNvSpPr txBox="1">
            <a:spLocks noGrp="1"/>
          </p:cNvSpPr>
          <p:nvPr>
            <p:ph type="subTitle" idx="1"/>
          </p:nvPr>
        </p:nvSpPr>
        <p:spPr>
          <a:xfrm>
            <a:off x="3017125" y="813300"/>
            <a:ext cx="5687700" cy="26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u="sng">
                <a:solidFill>
                  <a:srgbClr val="FFFFFF"/>
                </a:solidFill>
              </a:rPr>
              <a:t>Your Project Deliverables:</a:t>
            </a:r>
            <a:endParaRPr sz="1800" u="sng">
              <a:solidFill>
                <a:srgbClr val="FFFFFF"/>
              </a:solidFill>
            </a:endParaRPr>
          </a:p>
          <a:p>
            <a:pPr marL="0" lvl="0" indent="0" algn="l" rtl="0">
              <a:spcBef>
                <a:spcPts val="1000"/>
              </a:spcBef>
              <a:spcAft>
                <a:spcPts val="0"/>
              </a:spcAft>
              <a:buClr>
                <a:schemeClr val="dk1"/>
              </a:buClr>
              <a:buSzPts val="1100"/>
              <a:buFont typeface="Arial"/>
              <a:buNone/>
            </a:pPr>
            <a:r>
              <a:rPr lang="en" sz="1800" b="0">
                <a:solidFill>
                  <a:srgbClr val="FFFFFF"/>
                </a:solidFill>
              </a:rPr>
              <a:t>Over the course of this week, you will be working in teams of </a:t>
            </a:r>
            <a:r>
              <a:rPr lang="en" sz="1800" b="0"/>
              <a:t>four</a:t>
            </a:r>
            <a:r>
              <a:rPr lang="en" sz="1800" b="0">
                <a:solidFill>
                  <a:srgbClr val="FFFFFF"/>
                </a:solidFill>
              </a:rPr>
              <a:t> to prepare a:</a:t>
            </a:r>
            <a:endParaRPr sz="1800" b="0">
              <a:solidFill>
                <a:srgbClr val="FFFFFF"/>
              </a:solidFill>
            </a:endParaRPr>
          </a:p>
          <a:p>
            <a:pPr marL="457200" lvl="0" indent="-342900" algn="l" rtl="0">
              <a:spcBef>
                <a:spcPts val="1000"/>
              </a:spcBef>
              <a:spcAft>
                <a:spcPts val="0"/>
              </a:spcAft>
              <a:buClr>
                <a:srgbClr val="FFFFFF"/>
              </a:buClr>
              <a:buSzPts val="1800"/>
              <a:buChar char="●"/>
            </a:pPr>
            <a:r>
              <a:rPr lang="en" sz="1800" b="0">
                <a:solidFill>
                  <a:srgbClr val="FFFFFF"/>
                </a:solidFill>
              </a:rPr>
              <a:t>10-12 minute presentation</a:t>
            </a:r>
            <a:br>
              <a:rPr lang="en" sz="1800" b="0">
                <a:solidFill>
                  <a:srgbClr val="FFFFFF"/>
                </a:solidFill>
              </a:rPr>
            </a:br>
            <a:endParaRPr sz="1800" b="0">
              <a:solidFill>
                <a:srgbClr val="FFFFFF"/>
              </a:solidFill>
            </a:endParaRPr>
          </a:p>
          <a:p>
            <a:pPr marL="457200" lvl="0" indent="-342900" algn="l" rtl="0">
              <a:spcBef>
                <a:spcPts val="0"/>
              </a:spcBef>
              <a:spcAft>
                <a:spcPts val="0"/>
              </a:spcAft>
              <a:buClr>
                <a:srgbClr val="FFFFFF"/>
              </a:buClr>
              <a:buSzPts val="1800"/>
              <a:buChar char="●"/>
            </a:pPr>
            <a:r>
              <a:rPr lang="en" sz="1800" b="0"/>
              <a:t>5-8 </a:t>
            </a:r>
            <a:r>
              <a:rPr lang="en" sz="1800" b="0">
                <a:solidFill>
                  <a:srgbClr val="FFFFFF"/>
                </a:solidFill>
              </a:rPr>
              <a:t>page report </a:t>
            </a:r>
            <a:endParaRPr sz="1800" b="0">
              <a:solidFill>
                <a:srgbClr val="FFFFFF"/>
              </a:solidFill>
            </a:endParaRPr>
          </a:p>
          <a:p>
            <a:pPr marL="0" lvl="0" indent="0" algn="l" rtl="0">
              <a:spcBef>
                <a:spcPts val="1000"/>
              </a:spcBef>
              <a:spcAft>
                <a:spcPts val="0"/>
              </a:spcAft>
              <a:buNone/>
            </a:pPr>
            <a:endParaRPr sz="1800">
              <a:solidFill>
                <a:srgbClr val="FFFFFF"/>
              </a:solidFill>
            </a:endParaRPr>
          </a:p>
          <a:p>
            <a:pPr marL="0" lvl="0" indent="0" algn="l" rtl="0">
              <a:spcBef>
                <a:spcPts val="1000"/>
              </a:spcBef>
              <a:spcAft>
                <a:spcPts val="1000"/>
              </a:spcAft>
              <a:buClr>
                <a:schemeClr val="dk1"/>
              </a:buClr>
              <a:buSzPts val="1100"/>
              <a:buFont typeface="Arial"/>
              <a:buNone/>
            </a:pPr>
            <a:endParaRPr sz="1800">
              <a:solidFill>
                <a:srgbClr val="FFFFFF"/>
              </a:solidFill>
            </a:endParaRPr>
          </a:p>
        </p:txBody>
      </p:sp>
      <p:sp>
        <p:nvSpPr>
          <p:cNvPr id="159" name="Google Shape;159;p35"/>
          <p:cNvSpPr txBox="1">
            <a:spLocks noGrp="1"/>
          </p:cNvSpPr>
          <p:nvPr>
            <p:ph type="subTitle" idx="2"/>
          </p:nvPr>
        </p:nvSpPr>
        <p:spPr>
          <a:xfrm>
            <a:off x="3168550" y="4270475"/>
            <a:ext cx="4756500"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All Week!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6"/>
          <p:cNvSpPr txBox="1">
            <a:spLocks noGrp="1"/>
          </p:cNvSpPr>
          <p:nvPr>
            <p:ph type="subTitle" idx="1"/>
          </p:nvPr>
        </p:nvSpPr>
        <p:spPr>
          <a:xfrm>
            <a:off x="3017125" y="813300"/>
            <a:ext cx="5687700" cy="26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u="sng">
                <a:solidFill>
                  <a:srgbClr val="FFFFFF"/>
                </a:solidFill>
              </a:rPr>
              <a:t>Your </a:t>
            </a:r>
            <a:r>
              <a:rPr lang="en" sz="1800" u="sng"/>
              <a:t>Presentation and Report should include the following</a:t>
            </a:r>
            <a:r>
              <a:rPr lang="en" sz="1800" u="sng">
                <a:solidFill>
                  <a:srgbClr val="FFFFFF"/>
                </a:solidFill>
              </a:rPr>
              <a:t>:</a:t>
            </a:r>
            <a:endParaRPr sz="1800" u="sng"/>
          </a:p>
          <a:p>
            <a:pPr marL="457200" lvl="0" indent="-342900" algn="l" rtl="0">
              <a:spcBef>
                <a:spcPts val="1000"/>
              </a:spcBef>
              <a:spcAft>
                <a:spcPts val="0"/>
              </a:spcAft>
              <a:buClr>
                <a:srgbClr val="FFFFFF"/>
              </a:buClr>
              <a:buSzPts val="1800"/>
              <a:buChar char="●"/>
            </a:pPr>
            <a:r>
              <a:rPr lang="en" sz="1800" b="0">
                <a:solidFill>
                  <a:srgbClr val="FFFFFF"/>
                </a:solidFill>
              </a:rPr>
              <a:t>Overview of the Malware</a:t>
            </a:r>
            <a:endParaRPr sz="1800" b="0">
              <a:solidFill>
                <a:srgbClr val="FFFFFF"/>
              </a:solidFill>
            </a:endParaRPr>
          </a:p>
          <a:p>
            <a:pPr marL="457200" lvl="0" indent="-342900" algn="l" rtl="0">
              <a:spcBef>
                <a:spcPts val="0"/>
              </a:spcBef>
              <a:spcAft>
                <a:spcPts val="0"/>
              </a:spcAft>
              <a:buClr>
                <a:srgbClr val="FFFFFF"/>
              </a:buClr>
              <a:buSzPts val="1800"/>
              <a:buChar char="●"/>
            </a:pPr>
            <a:r>
              <a:rPr lang="en" sz="1800" b="0">
                <a:solidFill>
                  <a:srgbClr val="FFFFFF"/>
                </a:solidFill>
              </a:rPr>
              <a:t>Technical Expose</a:t>
            </a:r>
            <a:endParaRPr sz="1800" b="0">
              <a:solidFill>
                <a:srgbClr val="FFFFFF"/>
              </a:solidFill>
            </a:endParaRPr>
          </a:p>
          <a:p>
            <a:pPr marL="457200" lvl="0" indent="-342900" algn="l" rtl="0">
              <a:spcBef>
                <a:spcPts val="0"/>
              </a:spcBef>
              <a:spcAft>
                <a:spcPts val="0"/>
              </a:spcAft>
              <a:buClr>
                <a:srgbClr val="FFFFFF"/>
              </a:buClr>
              <a:buSzPts val="1800"/>
              <a:buChar char="●"/>
            </a:pPr>
            <a:r>
              <a:rPr lang="en" sz="1800" b="0"/>
              <a:t>Containment</a:t>
            </a:r>
            <a:r>
              <a:rPr lang="en" sz="1800" b="0">
                <a:solidFill>
                  <a:srgbClr val="FFFFFF"/>
                </a:solidFill>
              </a:rPr>
              <a:t> Strategy</a:t>
            </a:r>
            <a:endParaRPr sz="1800" b="0">
              <a:solidFill>
                <a:srgbClr val="FFFFFF"/>
              </a:solidFill>
            </a:endParaRPr>
          </a:p>
          <a:p>
            <a:pPr marL="457200" lvl="0" indent="-342900" algn="l" rtl="0">
              <a:spcBef>
                <a:spcPts val="0"/>
              </a:spcBef>
              <a:spcAft>
                <a:spcPts val="0"/>
              </a:spcAft>
              <a:buClr>
                <a:srgbClr val="FFFFFF"/>
              </a:buClr>
              <a:buSzPts val="1800"/>
              <a:buChar char="●"/>
            </a:pPr>
            <a:r>
              <a:rPr lang="en" sz="1800" b="0"/>
              <a:t>Awareness Training</a:t>
            </a:r>
            <a:endParaRPr sz="1800" b="0">
              <a:solidFill>
                <a:srgbClr val="FFFFFF"/>
              </a:solidFill>
            </a:endParaRPr>
          </a:p>
          <a:p>
            <a:pPr marL="457200" lvl="0" indent="0" algn="l" rtl="0">
              <a:spcBef>
                <a:spcPts val="1000"/>
              </a:spcBef>
              <a:spcAft>
                <a:spcPts val="0"/>
              </a:spcAft>
              <a:buNone/>
            </a:pPr>
            <a:endParaRPr sz="1800" b="0">
              <a:solidFill>
                <a:srgbClr val="FFFFFF"/>
              </a:solidFill>
            </a:endParaRPr>
          </a:p>
          <a:p>
            <a:pPr marL="0" lvl="0" indent="0" algn="l" rtl="0">
              <a:spcBef>
                <a:spcPts val="1000"/>
              </a:spcBef>
              <a:spcAft>
                <a:spcPts val="1000"/>
              </a:spcAft>
              <a:buClr>
                <a:schemeClr val="dk1"/>
              </a:buClr>
              <a:buSzPts val="1100"/>
              <a:buFont typeface="Arial"/>
              <a:buNone/>
            </a:pPr>
            <a:endParaRPr sz="1800">
              <a:solidFill>
                <a:srgbClr val="FFFFFF"/>
              </a:solidFill>
            </a:endParaRPr>
          </a:p>
        </p:txBody>
      </p:sp>
      <p:sp>
        <p:nvSpPr>
          <p:cNvPr id="165" name="Google Shape;165;p36"/>
          <p:cNvSpPr txBox="1">
            <a:spLocks noGrp="1"/>
          </p:cNvSpPr>
          <p:nvPr>
            <p:ph type="subTitle" idx="2"/>
          </p:nvPr>
        </p:nvSpPr>
        <p:spPr>
          <a:xfrm>
            <a:off x="3168550" y="4270475"/>
            <a:ext cx="4756500" cy="52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All Week!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356616" y="173736"/>
            <a:ext cx="79239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Malware:</a:t>
            </a:r>
            <a:endParaRPr/>
          </a:p>
        </p:txBody>
      </p:sp>
      <p:graphicFrame>
        <p:nvGraphicFramePr>
          <p:cNvPr id="171" name="Google Shape;171;p37"/>
          <p:cNvGraphicFramePr/>
          <p:nvPr/>
        </p:nvGraphicFramePr>
        <p:xfrm>
          <a:off x="399150" y="1085975"/>
          <a:ext cx="3000000" cy="3000000"/>
        </p:xfrm>
        <a:graphic>
          <a:graphicData uri="http://schemas.openxmlformats.org/drawingml/2006/table">
            <a:tbl>
              <a:tblPr>
                <a:noFill/>
                <a:tableStyleId>{EB43B38F-7EBC-4480-B7F5-C88C485237CC}</a:tableStyleId>
              </a:tblPr>
              <a:tblGrid>
                <a:gridCol w="7344400">
                  <a:extLst>
                    <a:ext uri="{9D8B030D-6E8A-4147-A177-3AD203B41FA5}">
                      <a16:colId xmlns:a16="http://schemas.microsoft.com/office/drawing/2014/main" val="20000"/>
                    </a:ext>
                  </a:extLst>
                </a:gridCol>
              </a:tblGrid>
              <a:tr h="464675">
                <a:tc>
                  <a:txBody>
                    <a:bodyPr/>
                    <a:lstStyle/>
                    <a:p>
                      <a:pPr marL="0" lvl="0" indent="0" algn="l" rtl="0">
                        <a:spcBef>
                          <a:spcPts val="0"/>
                        </a:spcBef>
                        <a:spcAft>
                          <a:spcPts val="0"/>
                        </a:spcAft>
                        <a:buClr>
                          <a:schemeClr val="dk1"/>
                        </a:buClr>
                        <a:buSzPts val="1100"/>
                        <a:buFont typeface="Arial"/>
                        <a:buNone/>
                      </a:pPr>
                      <a:r>
                        <a:rPr lang="en" sz="1200" u="sng">
                          <a:solidFill>
                            <a:srgbClr val="0366D6"/>
                          </a:solidFill>
                          <a:hlinkClick r:id="rId3"/>
                        </a:rPr>
                        <a:t>Adylkuzz</a:t>
                      </a:r>
                      <a:endParaRPr/>
                    </a:p>
                  </a:txBody>
                  <a:tcPr marL="274300" marR="91425" marT="91425" marB="91425">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tcPr>
                </a:tc>
                <a:extLst>
                  <a:ext uri="{0D108BD9-81ED-4DB2-BD59-A6C34878D82A}">
                    <a16:rowId xmlns:a16="http://schemas.microsoft.com/office/drawing/2014/main" val="10000"/>
                  </a:ext>
                </a:extLst>
              </a:tr>
              <a:tr h="455875">
                <a:tc>
                  <a:txBody>
                    <a:bodyPr/>
                    <a:lstStyle/>
                    <a:p>
                      <a:pPr marL="0" lvl="0" indent="0" algn="l" rtl="0">
                        <a:lnSpc>
                          <a:spcPct val="115000"/>
                        </a:lnSpc>
                        <a:spcBef>
                          <a:spcPts val="300"/>
                        </a:spcBef>
                        <a:spcAft>
                          <a:spcPts val="1200"/>
                        </a:spcAft>
                        <a:buClr>
                          <a:schemeClr val="dk1"/>
                        </a:buClr>
                        <a:buSzPts val="1100"/>
                        <a:buFont typeface="Arial"/>
                        <a:buNone/>
                      </a:pPr>
                      <a:r>
                        <a:rPr lang="en" sz="1200" u="sng">
                          <a:solidFill>
                            <a:schemeClr val="accent5"/>
                          </a:solidFill>
                          <a:hlinkClick r:id="rId4"/>
                        </a:rPr>
                        <a:t>GandCrab</a:t>
                      </a:r>
                      <a:endParaRPr/>
                    </a:p>
                  </a:txBody>
                  <a:tcPr marL="274300" marR="91425" marT="91425" marB="91425">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tcPr>
                </a:tc>
                <a:extLst>
                  <a:ext uri="{0D108BD9-81ED-4DB2-BD59-A6C34878D82A}">
                    <a16:rowId xmlns:a16="http://schemas.microsoft.com/office/drawing/2014/main" val="10001"/>
                  </a:ext>
                </a:extLst>
              </a:tr>
              <a:tr h="473500">
                <a:tc>
                  <a:txBody>
                    <a:bodyPr/>
                    <a:lstStyle/>
                    <a:p>
                      <a:pPr marL="0" lvl="0" indent="0" algn="l" rtl="0">
                        <a:lnSpc>
                          <a:spcPct val="115000"/>
                        </a:lnSpc>
                        <a:spcBef>
                          <a:spcPts val="300"/>
                        </a:spcBef>
                        <a:spcAft>
                          <a:spcPts val="1200"/>
                        </a:spcAft>
                        <a:buNone/>
                      </a:pPr>
                      <a:r>
                        <a:rPr lang="en" sz="1200" u="sng">
                          <a:solidFill>
                            <a:srgbClr val="0366D6"/>
                          </a:solidFill>
                          <a:hlinkClick r:id="rId5"/>
                        </a:rPr>
                        <a:t>Cryptominer</a:t>
                      </a:r>
                      <a:endParaRPr/>
                    </a:p>
                  </a:txBody>
                  <a:tcPr marL="274300" marR="91425" marT="91425" marB="91425">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tcPr>
                </a:tc>
                <a:extLst>
                  <a:ext uri="{0D108BD9-81ED-4DB2-BD59-A6C34878D82A}">
                    <a16:rowId xmlns:a16="http://schemas.microsoft.com/office/drawing/2014/main" val="10002"/>
                  </a:ext>
                </a:extLst>
              </a:tr>
              <a:tr h="524450">
                <a:tc>
                  <a:txBody>
                    <a:bodyPr/>
                    <a:lstStyle/>
                    <a:p>
                      <a:pPr marL="0" lvl="0" indent="0" algn="l" rtl="0">
                        <a:lnSpc>
                          <a:spcPct val="115000"/>
                        </a:lnSpc>
                        <a:spcBef>
                          <a:spcPts val="300"/>
                        </a:spcBef>
                        <a:spcAft>
                          <a:spcPts val="1200"/>
                        </a:spcAft>
                        <a:buNone/>
                      </a:pPr>
                      <a:r>
                        <a:rPr lang="en" sz="1200" u="sng">
                          <a:solidFill>
                            <a:srgbClr val="0366D6"/>
                          </a:solidFill>
                          <a:hlinkClick r:id="rId6"/>
                        </a:rPr>
                        <a:t>NotPetya</a:t>
                      </a:r>
                      <a:endParaRPr/>
                    </a:p>
                  </a:txBody>
                  <a:tcPr marL="274300" marR="91425" marT="91425" marB="91425">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tcPr>
                </a:tc>
                <a:extLst>
                  <a:ext uri="{0D108BD9-81ED-4DB2-BD59-A6C34878D82A}">
                    <a16:rowId xmlns:a16="http://schemas.microsoft.com/office/drawing/2014/main" val="10003"/>
                  </a:ext>
                </a:extLst>
              </a:tr>
              <a:tr h="469600">
                <a:tc>
                  <a:txBody>
                    <a:bodyPr/>
                    <a:lstStyle/>
                    <a:p>
                      <a:pPr marL="0" lvl="0" indent="0" algn="l" rtl="0">
                        <a:lnSpc>
                          <a:spcPct val="115000"/>
                        </a:lnSpc>
                        <a:spcBef>
                          <a:spcPts val="300"/>
                        </a:spcBef>
                        <a:spcAft>
                          <a:spcPts val="0"/>
                        </a:spcAft>
                        <a:buNone/>
                      </a:pPr>
                      <a:r>
                        <a:rPr lang="en" sz="1200" u="sng">
                          <a:solidFill>
                            <a:srgbClr val="0366D6"/>
                          </a:solidFill>
                          <a:hlinkClick r:id="rId7"/>
                        </a:rPr>
                        <a:t>Satan</a:t>
                      </a:r>
                      <a:endParaRPr sz="1200" u="sng">
                        <a:solidFill>
                          <a:srgbClr val="0366D6"/>
                        </a:solidFill>
                        <a:hlinkClick r:id="rId7"/>
                      </a:endParaRPr>
                    </a:p>
                    <a:p>
                      <a:pPr marL="0" lvl="0" indent="0" algn="l" rtl="0">
                        <a:spcBef>
                          <a:spcPts val="1200"/>
                        </a:spcBef>
                        <a:spcAft>
                          <a:spcPts val="0"/>
                        </a:spcAft>
                        <a:buNone/>
                      </a:pPr>
                      <a:endParaRPr>
                        <a:solidFill>
                          <a:schemeClr val="dk1"/>
                        </a:solidFill>
                      </a:endParaRPr>
                    </a:p>
                  </a:txBody>
                  <a:tcPr marL="274300" marR="91425" marT="91425" marB="91425">
                    <a:lnL w="9525" cap="flat" cmpd="sng">
                      <a:solidFill>
                        <a:srgbClr val="28C8E5"/>
                      </a:solidFill>
                      <a:prstDash val="solid"/>
                      <a:round/>
                      <a:headEnd type="none" w="sm" len="sm"/>
                      <a:tailEnd type="none" w="sm" len="sm"/>
                    </a:lnL>
                    <a:lnR w="9525" cap="flat" cmpd="sng">
                      <a:solidFill>
                        <a:srgbClr val="28C8E5"/>
                      </a:solidFill>
                      <a:prstDash val="solid"/>
                      <a:round/>
                      <a:headEnd type="none" w="sm" len="sm"/>
                      <a:tailEnd type="none" w="sm" len="sm"/>
                    </a:lnR>
                    <a:lnT w="9525" cap="flat" cmpd="sng">
                      <a:solidFill>
                        <a:srgbClr val="28C8E5"/>
                      </a:solidFill>
                      <a:prstDash val="solid"/>
                      <a:round/>
                      <a:headEnd type="none" w="sm" len="sm"/>
                      <a:tailEnd type="none" w="sm" len="sm"/>
                    </a:lnT>
                    <a:lnB w="9525" cap="flat" cmpd="sng">
                      <a:solidFill>
                        <a:srgbClr val="28C8E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2" name="Google Shape;172;p37"/>
          <p:cNvSpPr txBox="1"/>
          <p:nvPr/>
        </p:nvSpPr>
        <p:spPr>
          <a:xfrm>
            <a:off x="399150" y="4336175"/>
            <a:ext cx="50817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t>Note: Links are to the malware analyses run on Any.run</a:t>
            </a:r>
            <a:endParaRPr i="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Words>
  <Application>Microsoft Office PowerPoint</Application>
  <PresentationFormat>On-screen Show (16:9)</PresentationFormat>
  <Paragraphs>159</Paragraphs>
  <Slides>23</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Project Week</vt:lpstr>
      <vt:lpstr>You’ve Made A Lot of Progress So Far! </vt:lpstr>
      <vt:lpstr>We’ve covered a lot!</vt:lpstr>
      <vt:lpstr>Agenda for the Weeks Ahead!</vt:lpstr>
      <vt:lpstr>This Week: Projects! </vt:lpstr>
      <vt:lpstr>PowerPoint Presentation</vt:lpstr>
      <vt:lpstr>PowerPoint Presentation</vt:lpstr>
      <vt:lpstr>PowerPoint Presentation</vt:lpstr>
      <vt:lpstr>Example Malware:</vt:lpstr>
      <vt:lpstr>Overview of the Malware</vt:lpstr>
      <vt:lpstr>Technical Expose (Malware Analysis):</vt:lpstr>
      <vt:lpstr>Technical Expose:</vt:lpstr>
      <vt:lpstr>Containment Strategy and Awareness Training</vt:lpstr>
      <vt:lpstr>Containment Strategy</vt:lpstr>
      <vt:lpstr>Awareness Training</vt:lpstr>
      <vt:lpstr>Every group must present a proposal  that is approved by the instructor.   (Proposal should include topic + list of articles and other resources you will use to complete the report and presentation).  </vt:lpstr>
      <vt:lpstr>Be creative and make your topic interesting and a bit off the beaten path. </vt:lpstr>
      <vt:lpstr>Due Dates:   Presentations will be on Day 3 of class  Reports will be due the following week</vt:lpstr>
      <vt:lpstr>Requirements</vt:lpstr>
      <vt:lpstr>You should consider this to be a key part of your job application materials. </vt:lpstr>
      <vt:lpstr>Good Luck!</vt:lpstr>
      <vt:lpstr>Group Formation  (Instructors to Select)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Week</dc:title>
  <cp:lastModifiedBy>marco rodriguez</cp:lastModifiedBy>
  <cp:revision>1</cp:revision>
  <dcterms:modified xsi:type="dcterms:W3CDTF">2019-04-17T01:04:47Z</dcterms:modified>
</cp:coreProperties>
</file>